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38"/>
  </p:notesMasterIdLst>
  <p:handoutMasterIdLst>
    <p:handoutMasterId r:id="rId39"/>
  </p:handoutMasterIdLst>
  <p:sldIdLst>
    <p:sldId id="282" r:id="rId5"/>
    <p:sldId id="341" r:id="rId6"/>
    <p:sldId id="355" r:id="rId7"/>
    <p:sldId id="356" r:id="rId8"/>
    <p:sldId id="357" r:id="rId9"/>
    <p:sldId id="321" r:id="rId10"/>
    <p:sldId id="358" r:id="rId11"/>
    <p:sldId id="552" r:id="rId12"/>
    <p:sldId id="319" r:id="rId13"/>
    <p:sldId id="335" r:id="rId14"/>
    <p:sldId id="553" r:id="rId15"/>
    <p:sldId id="332" r:id="rId16"/>
    <p:sldId id="334" r:id="rId17"/>
    <p:sldId id="337" r:id="rId18"/>
    <p:sldId id="336" r:id="rId19"/>
    <p:sldId id="554" r:id="rId20"/>
    <p:sldId id="353" r:id="rId21"/>
    <p:sldId id="326" r:id="rId22"/>
    <p:sldId id="327" r:id="rId23"/>
    <p:sldId id="325" r:id="rId24"/>
    <p:sldId id="323" r:id="rId25"/>
    <p:sldId id="311" r:id="rId26"/>
    <p:sldId id="307" r:id="rId27"/>
    <p:sldId id="338" r:id="rId28"/>
    <p:sldId id="328" r:id="rId29"/>
    <p:sldId id="330" r:id="rId30"/>
    <p:sldId id="555" r:id="rId31"/>
    <p:sldId id="333" r:id="rId32"/>
    <p:sldId id="318" r:id="rId33"/>
    <p:sldId id="556" r:id="rId34"/>
    <p:sldId id="340" r:id="rId35"/>
    <p:sldId id="308" r:id="rId36"/>
    <p:sldId id="310" r:id="rId37"/>
  </p:sldIdLst>
  <p:sldSz cx="12192000" cy="6858000"/>
  <p:notesSz cx="7010400" cy="9296400"/>
  <p:defaultTextStyle>
    <a:lvl1pPr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1pPr>
    <a:lvl2pPr indent="2286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2pPr>
    <a:lvl3pPr indent="4572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3pPr>
    <a:lvl4pPr indent="6858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4pPr>
    <a:lvl5pPr indent="9144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5pPr>
    <a:lvl6pPr indent="11430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6pPr>
    <a:lvl7pPr indent="13716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7pPr>
    <a:lvl8pPr indent="16002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8pPr>
    <a:lvl9pPr indent="18288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247D95-D68C-C8DD-9419-299A1DDF615D}" name="Maggie Ryan" initials="MR" userId="S::mryan@westmiworks.org::796085c0-f77c-4fe2-931f-da50b60314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766"/>
    <a:srgbClr val="F3F3F3"/>
    <a:srgbClr val="E6E6E6"/>
    <a:srgbClr val="C4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6D7A4-23D3-4115-B95A-2DE157F4BC82}" v="23" dt="2026-05-04T15:46:59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734" autoAdjust="0"/>
  </p:normalViewPr>
  <p:slideViewPr>
    <p:cSldViewPr snapToGrid="0">
      <p:cViewPr varScale="1">
        <p:scale>
          <a:sx n="107" d="100"/>
          <a:sy n="107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24" y="9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Patton" userId="468a1b79-f03b-4f83-adec-98671fb1a965" providerId="ADAL" clId="{9FDAE27A-8834-4D6E-812F-D3EACE69061C}"/>
    <pc:docChg chg="undo custSel addSld delSld modSld sldOrd">
      <pc:chgData name="Chad Patton" userId="468a1b79-f03b-4f83-adec-98671fb1a965" providerId="ADAL" clId="{9FDAE27A-8834-4D6E-812F-D3EACE69061C}" dt="2026-05-05T12:58:32.829" v="5142" actId="20577"/>
      <pc:docMkLst>
        <pc:docMk/>
      </pc:docMkLst>
      <pc:sldChg chg="modSp mod modNotesTx">
        <pc:chgData name="Chad Patton" userId="468a1b79-f03b-4f83-adec-98671fb1a965" providerId="ADAL" clId="{9FDAE27A-8834-4D6E-812F-D3EACE69061C}" dt="2026-05-04T15:41:02.537" v="4697" actId="20577"/>
        <pc:sldMkLst>
          <pc:docMk/>
          <pc:sldMk cId="3272568051" sldId="282"/>
        </pc:sldMkLst>
        <pc:spChg chg="mod">
          <ac:chgData name="Chad Patton" userId="468a1b79-f03b-4f83-adec-98671fb1a965" providerId="ADAL" clId="{9FDAE27A-8834-4D6E-812F-D3EACE69061C}" dt="2026-04-23T16:45:16.580" v="7" actId="20577"/>
          <ac:spMkLst>
            <pc:docMk/>
            <pc:sldMk cId="3272568051" sldId="282"/>
            <ac:spMk id="2" creationId="{B37AB4E5-A8F8-A40F-0A38-36A869B3562C}"/>
          </ac:spMkLst>
        </pc:spChg>
      </pc:sldChg>
      <pc:sldChg chg="modNotesTx">
        <pc:chgData name="Chad Patton" userId="468a1b79-f03b-4f83-adec-98671fb1a965" providerId="ADAL" clId="{9FDAE27A-8834-4D6E-812F-D3EACE69061C}" dt="2026-05-04T15:45:14.875" v="4934" actId="20577"/>
        <pc:sldMkLst>
          <pc:docMk/>
          <pc:sldMk cId="3915507074" sldId="307"/>
        </pc:sldMkLst>
      </pc:sldChg>
      <pc:sldChg chg="modNotesTx">
        <pc:chgData name="Chad Patton" userId="468a1b79-f03b-4f83-adec-98671fb1a965" providerId="ADAL" clId="{9FDAE27A-8834-4D6E-812F-D3EACE69061C}" dt="2026-05-04T15:46:58.666" v="4974" actId="20577"/>
        <pc:sldMkLst>
          <pc:docMk/>
          <pc:sldMk cId="1519239614" sldId="308"/>
        </pc:sldMkLst>
      </pc:sldChg>
      <pc:sldChg chg="modNotesTx">
        <pc:chgData name="Chad Patton" userId="468a1b79-f03b-4f83-adec-98671fb1a965" providerId="ADAL" clId="{9FDAE27A-8834-4D6E-812F-D3EACE69061C}" dt="2026-05-04T15:47:06.228" v="4988" actId="20577"/>
        <pc:sldMkLst>
          <pc:docMk/>
          <pc:sldMk cId="2334853388" sldId="310"/>
        </pc:sldMkLst>
      </pc:sldChg>
      <pc:sldChg chg="modSp mod modNotesTx">
        <pc:chgData name="Chad Patton" userId="468a1b79-f03b-4f83-adec-98671fb1a965" providerId="ADAL" clId="{9FDAE27A-8834-4D6E-812F-D3EACE69061C}" dt="2026-05-04T15:45:10.915" v="4932" actId="20577"/>
        <pc:sldMkLst>
          <pc:docMk/>
          <pc:sldMk cId="745188774" sldId="311"/>
        </pc:sldMkLst>
        <pc:spChg chg="mod">
          <ac:chgData name="Chad Patton" userId="468a1b79-f03b-4f83-adec-98671fb1a965" providerId="ADAL" clId="{9FDAE27A-8834-4D6E-812F-D3EACE69061C}" dt="2026-05-01T20:19:33.525" v="3307" actId="1076"/>
          <ac:spMkLst>
            <pc:docMk/>
            <pc:sldMk cId="745188774" sldId="311"/>
            <ac:spMk id="6" creationId="{7CCDEF8D-2764-5AED-B6B5-3D5F5CB5FD9B}"/>
          </ac:spMkLst>
        </pc:spChg>
      </pc:sldChg>
      <pc:sldChg chg="modNotesTx">
        <pc:chgData name="Chad Patton" userId="468a1b79-f03b-4f83-adec-98671fb1a965" providerId="ADAL" clId="{9FDAE27A-8834-4D6E-812F-D3EACE69061C}" dt="2026-05-04T15:46:45.667" v="4968" actId="20577"/>
        <pc:sldMkLst>
          <pc:docMk/>
          <pc:sldMk cId="3829073890" sldId="318"/>
        </pc:sldMkLst>
      </pc:sldChg>
      <pc:sldChg chg="modNotesTx">
        <pc:chgData name="Chad Patton" userId="468a1b79-f03b-4f83-adec-98671fb1a965" providerId="ADAL" clId="{9FDAE27A-8834-4D6E-812F-D3EACE69061C}" dt="2026-05-04T15:43:33.619" v="4854" actId="20577"/>
        <pc:sldMkLst>
          <pc:docMk/>
          <pc:sldMk cId="3492835028" sldId="319"/>
        </pc:sldMkLst>
      </pc:sldChg>
      <pc:sldChg chg="modNotesTx">
        <pc:chgData name="Chad Patton" userId="468a1b79-f03b-4f83-adec-98671fb1a965" providerId="ADAL" clId="{9FDAE27A-8834-4D6E-812F-D3EACE69061C}" dt="2026-05-04T15:43:13.523" v="4848" actId="20577"/>
        <pc:sldMkLst>
          <pc:docMk/>
          <pc:sldMk cId="3953428046" sldId="321"/>
        </pc:sldMkLst>
      </pc:sldChg>
      <pc:sldChg chg="modSp mod modNotesTx">
        <pc:chgData name="Chad Patton" userId="468a1b79-f03b-4f83-adec-98671fb1a965" providerId="ADAL" clId="{9FDAE27A-8834-4D6E-812F-D3EACE69061C}" dt="2026-05-04T15:45:05.066" v="4930" actId="20577"/>
        <pc:sldMkLst>
          <pc:docMk/>
          <pc:sldMk cId="916389079" sldId="323"/>
        </pc:sldMkLst>
        <pc:spChg chg="mod">
          <ac:chgData name="Chad Patton" userId="468a1b79-f03b-4f83-adec-98671fb1a965" providerId="ADAL" clId="{9FDAE27A-8834-4D6E-812F-D3EACE69061C}" dt="2026-05-01T17:18:41.350" v="590" actId="20577"/>
          <ac:spMkLst>
            <pc:docMk/>
            <pc:sldMk cId="916389079" sldId="323"/>
            <ac:spMk id="3" creationId="{657AB715-2CBB-8D6D-2A7C-138BDAC6C2C1}"/>
          </ac:spMkLst>
        </pc:spChg>
        <pc:picChg chg="mod">
          <ac:chgData name="Chad Patton" userId="468a1b79-f03b-4f83-adec-98671fb1a965" providerId="ADAL" clId="{9FDAE27A-8834-4D6E-812F-D3EACE69061C}" dt="2026-05-01T17:18:32.860" v="581" actId="1076"/>
          <ac:picMkLst>
            <pc:docMk/>
            <pc:sldMk cId="916389079" sldId="323"/>
            <ac:picMk id="5" creationId="{19D4994A-738A-08F9-BB08-A418A521378C}"/>
          </ac:picMkLst>
        </pc:picChg>
        <pc:picChg chg="mod">
          <ac:chgData name="Chad Patton" userId="468a1b79-f03b-4f83-adec-98671fb1a965" providerId="ADAL" clId="{9FDAE27A-8834-4D6E-812F-D3EACE69061C}" dt="2026-05-01T17:18:35.445" v="582" actId="1076"/>
          <ac:picMkLst>
            <pc:docMk/>
            <pc:sldMk cId="916389079" sldId="323"/>
            <ac:picMk id="7" creationId="{D9473052-1187-DC69-ACC3-3591673F913B}"/>
          </ac:picMkLst>
        </pc:picChg>
      </pc:sldChg>
      <pc:sldChg chg="addSp modSp mod modNotesTx">
        <pc:chgData name="Chad Patton" userId="468a1b79-f03b-4f83-adec-98671fb1a965" providerId="ADAL" clId="{9FDAE27A-8834-4D6E-812F-D3EACE69061C}" dt="2026-05-04T15:44:48.011" v="4896" actId="20577"/>
        <pc:sldMkLst>
          <pc:docMk/>
          <pc:sldMk cId="638723053" sldId="325"/>
        </pc:sldMkLst>
        <pc:spChg chg="add mod">
          <ac:chgData name="Chad Patton" userId="468a1b79-f03b-4f83-adec-98671fb1a965" providerId="ADAL" clId="{9FDAE27A-8834-4D6E-812F-D3EACE69061C}" dt="2026-05-01T17:17:56.895" v="559" actId="14100"/>
          <ac:spMkLst>
            <pc:docMk/>
            <pc:sldMk cId="638723053" sldId="325"/>
            <ac:spMk id="5" creationId="{8713BB49-BC24-C7A5-9EF8-F04A0BEA4A27}"/>
          </ac:spMkLst>
        </pc:spChg>
        <pc:picChg chg="mod modCrop">
          <ac:chgData name="Chad Patton" userId="468a1b79-f03b-4f83-adec-98671fb1a965" providerId="ADAL" clId="{9FDAE27A-8834-4D6E-812F-D3EACE69061C}" dt="2026-05-01T17:17:01.052" v="539" actId="732"/>
          <ac:picMkLst>
            <pc:docMk/>
            <pc:sldMk cId="638723053" sldId="325"/>
            <ac:picMk id="2" creationId="{68849648-F16A-C203-7DF1-7B5AC6BE71C4}"/>
          </ac:picMkLst>
        </pc:picChg>
      </pc:sldChg>
      <pc:sldChg chg="addSp delSp modSp mod modNotesTx">
        <pc:chgData name="Chad Patton" userId="468a1b79-f03b-4f83-adec-98671fb1a965" providerId="ADAL" clId="{9FDAE27A-8834-4D6E-812F-D3EACE69061C}" dt="2026-05-04T15:44:43.202" v="4894" actId="20577"/>
        <pc:sldMkLst>
          <pc:docMk/>
          <pc:sldMk cId="2431724986" sldId="326"/>
        </pc:sldMkLst>
        <pc:picChg chg="add mod">
          <ac:chgData name="Chad Patton" userId="468a1b79-f03b-4f83-adec-98671fb1a965" providerId="ADAL" clId="{9FDAE27A-8834-4D6E-812F-D3EACE69061C}" dt="2026-05-01T17:13:42.638" v="143" actId="1076"/>
          <ac:picMkLst>
            <pc:docMk/>
            <pc:sldMk cId="2431724986" sldId="326"/>
            <ac:picMk id="7" creationId="{B1ECA600-8ABC-D5AC-51B0-F7C901B3012C}"/>
          </ac:picMkLst>
        </pc:picChg>
      </pc:sldChg>
      <pc:sldChg chg="modNotesTx">
        <pc:chgData name="Chad Patton" userId="468a1b79-f03b-4f83-adec-98671fb1a965" providerId="ADAL" clId="{9FDAE27A-8834-4D6E-812F-D3EACE69061C}" dt="2026-05-04T15:44:52.420" v="4898" actId="20577"/>
        <pc:sldMkLst>
          <pc:docMk/>
          <pc:sldMk cId="2811034768" sldId="327"/>
        </pc:sldMkLst>
      </pc:sldChg>
      <pc:sldChg chg="modNotesTx">
        <pc:chgData name="Chad Patton" userId="468a1b79-f03b-4f83-adec-98671fb1a965" providerId="ADAL" clId="{9FDAE27A-8834-4D6E-812F-D3EACE69061C}" dt="2026-05-04T15:45:25.411" v="4938" actId="20577"/>
        <pc:sldMkLst>
          <pc:docMk/>
          <pc:sldMk cId="372034868" sldId="328"/>
        </pc:sldMkLst>
      </pc:sldChg>
      <pc:sldChg chg="modNotesTx">
        <pc:chgData name="Chad Patton" userId="468a1b79-f03b-4f83-adec-98671fb1a965" providerId="ADAL" clId="{9FDAE27A-8834-4D6E-812F-D3EACE69061C}" dt="2026-05-04T15:45:29.747" v="4940" actId="20577"/>
        <pc:sldMkLst>
          <pc:docMk/>
          <pc:sldMk cId="732662889" sldId="330"/>
        </pc:sldMkLst>
      </pc:sldChg>
      <pc:sldChg chg="modSp mod modNotesTx">
        <pc:chgData name="Chad Patton" userId="468a1b79-f03b-4f83-adec-98671fb1a965" providerId="ADAL" clId="{9FDAE27A-8834-4D6E-812F-D3EACE69061C}" dt="2026-05-04T15:43:58.124" v="4882" actId="20577"/>
        <pc:sldMkLst>
          <pc:docMk/>
          <pc:sldMk cId="2675150767" sldId="332"/>
        </pc:sldMkLst>
        <pc:spChg chg="mod">
          <ac:chgData name="Chad Patton" userId="468a1b79-f03b-4f83-adec-98671fb1a965" providerId="ADAL" clId="{9FDAE27A-8834-4D6E-812F-D3EACE69061C}" dt="2026-04-23T16:56:50.572" v="89" actId="20577"/>
          <ac:spMkLst>
            <pc:docMk/>
            <pc:sldMk cId="2675150767" sldId="332"/>
            <ac:spMk id="16" creationId="{F1F6BC44-5289-C860-A553-7556540B5362}"/>
          </ac:spMkLst>
        </pc:spChg>
      </pc:sldChg>
      <pc:sldChg chg="modSp mod modNotesTx">
        <pc:chgData name="Chad Patton" userId="468a1b79-f03b-4f83-adec-98671fb1a965" providerId="ADAL" clId="{9FDAE27A-8834-4D6E-812F-D3EACE69061C}" dt="2026-05-04T15:46:41.588" v="4966" actId="20577"/>
        <pc:sldMkLst>
          <pc:docMk/>
          <pc:sldMk cId="3172214423" sldId="333"/>
        </pc:sldMkLst>
        <pc:spChg chg="mod">
          <ac:chgData name="Chad Patton" userId="468a1b79-f03b-4f83-adec-98671fb1a965" providerId="ADAL" clId="{9FDAE27A-8834-4D6E-812F-D3EACE69061C}" dt="2026-05-01T17:26:15.390" v="1370" actId="1076"/>
          <ac:spMkLst>
            <pc:docMk/>
            <pc:sldMk cId="3172214423" sldId="333"/>
            <ac:spMk id="5" creationId="{CEEDE47A-A727-CCA7-67CB-B8620FA3823D}"/>
          </ac:spMkLst>
        </pc:spChg>
      </pc:sldChg>
      <pc:sldChg chg="modNotesTx">
        <pc:chgData name="Chad Patton" userId="468a1b79-f03b-4f83-adec-98671fb1a965" providerId="ADAL" clId="{9FDAE27A-8834-4D6E-812F-D3EACE69061C}" dt="2026-05-04T15:44:02.636" v="4884" actId="20577"/>
        <pc:sldMkLst>
          <pc:docMk/>
          <pc:sldMk cId="1194644933" sldId="334"/>
        </pc:sldMkLst>
      </pc:sldChg>
      <pc:sldChg chg="modNotesTx">
        <pc:chgData name="Chad Patton" userId="468a1b79-f03b-4f83-adec-98671fb1a965" providerId="ADAL" clId="{9FDAE27A-8834-4D6E-812F-D3EACE69061C}" dt="2026-05-04T15:43:38.307" v="4856" actId="20577"/>
        <pc:sldMkLst>
          <pc:docMk/>
          <pc:sldMk cId="2407008486" sldId="335"/>
        </pc:sldMkLst>
      </pc:sldChg>
      <pc:sldChg chg="modNotesTx">
        <pc:chgData name="Chad Patton" userId="468a1b79-f03b-4f83-adec-98671fb1a965" providerId="ADAL" clId="{9FDAE27A-8834-4D6E-812F-D3EACE69061C}" dt="2026-05-04T15:44:11.515" v="4888" actId="20577"/>
        <pc:sldMkLst>
          <pc:docMk/>
          <pc:sldMk cId="55111075" sldId="336"/>
        </pc:sldMkLst>
      </pc:sldChg>
      <pc:sldChg chg="modSp mod modNotesTx">
        <pc:chgData name="Chad Patton" userId="468a1b79-f03b-4f83-adec-98671fb1a965" providerId="ADAL" clId="{9FDAE27A-8834-4D6E-812F-D3EACE69061C}" dt="2026-05-05T12:20:58.258" v="5116" actId="20577"/>
        <pc:sldMkLst>
          <pc:docMk/>
          <pc:sldMk cId="1659047111" sldId="337"/>
        </pc:sldMkLst>
        <pc:spChg chg="mod">
          <ac:chgData name="Chad Patton" userId="468a1b79-f03b-4f83-adec-98671fb1a965" providerId="ADAL" clId="{9FDAE27A-8834-4D6E-812F-D3EACE69061C}" dt="2026-04-29T20:33:59.264" v="132" actId="20577"/>
          <ac:spMkLst>
            <pc:docMk/>
            <pc:sldMk cId="1659047111" sldId="337"/>
            <ac:spMk id="3" creationId="{1AD587BD-7DB4-7317-B565-A3B37D70E67C}"/>
          </ac:spMkLst>
        </pc:spChg>
      </pc:sldChg>
      <pc:sldChg chg="addSp modSp mod modNotesTx">
        <pc:chgData name="Chad Patton" userId="468a1b79-f03b-4f83-adec-98671fb1a965" providerId="ADAL" clId="{9FDAE27A-8834-4D6E-812F-D3EACE69061C}" dt="2026-05-04T15:45:19.019" v="4936" actId="20577"/>
        <pc:sldMkLst>
          <pc:docMk/>
          <pc:sldMk cId="1352539816" sldId="338"/>
        </pc:sldMkLst>
        <pc:picChg chg="add mod">
          <ac:chgData name="Chad Patton" userId="468a1b79-f03b-4f83-adec-98671fb1a965" providerId="ADAL" clId="{9FDAE27A-8834-4D6E-812F-D3EACE69061C}" dt="2026-05-01T17:19:48.870" v="640" actId="1076"/>
          <ac:picMkLst>
            <pc:docMk/>
            <pc:sldMk cId="1352539816" sldId="338"/>
            <ac:picMk id="5" creationId="{5DC9967E-F318-07D8-671F-EAEC8E65B983}"/>
          </ac:picMkLst>
        </pc:picChg>
      </pc:sldChg>
      <pc:sldChg chg="addSp delSp modSp mod modNotesTx">
        <pc:chgData name="Chad Patton" userId="468a1b79-f03b-4f83-adec-98671fb1a965" providerId="ADAL" clId="{9FDAE27A-8834-4D6E-812F-D3EACE69061C}" dt="2026-05-04T15:46:54.627" v="4972" actId="20577"/>
        <pc:sldMkLst>
          <pc:docMk/>
          <pc:sldMk cId="766948407" sldId="340"/>
        </pc:sldMkLst>
        <pc:picChg chg="add mod">
          <ac:chgData name="Chad Patton" userId="468a1b79-f03b-4f83-adec-98671fb1a965" providerId="ADAL" clId="{9FDAE27A-8834-4D6E-812F-D3EACE69061C}" dt="2026-05-01T17:53:54.590" v="1610" actId="1076"/>
          <ac:picMkLst>
            <pc:docMk/>
            <pc:sldMk cId="766948407" sldId="340"/>
            <ac:picMk id="2" creationId="{0BF9C42F-E9F8-B660-45BB-FF2A55DB9897}"/>
          </ac:picMkLst>
        </pc:picChg>
      </pc:sldChg>
      <pc:sldChg chg="modSp add mod modNotesTx">
        <pc:chgData name="Chad Patton" userId="468a1b79-f03b-4f83-adec-98671fb1a965" providerId="ADAL" clId="{9FDAE27A-8834-4D6E-812F-D3EACE69061C}" dt="2026-05-05T12:58:32.829" v="5142" actId="20577"/>
        <pc:sldMkLst>
          <pc:docMk/>
          <pc:sldMk cId="2780278850" sldId="341"/>
        </pc:sldMkLst>
        <pc:spChg chg="mod">
          <ac:chgData name="Chad Patton" userId="468a1b79-f03b-4f83-adec-98671fb1a965" providerId="ADAL" clId="{9FDAE27A-8834-4D6E-812F-D3EACE69061C}" dt="2026-05-05T12:58:32.829" v="5142" actId="20577"/>
          <ac:spMkLst>
            <pc:docMk/>
            <pc:sldMk cId="2780278850" sldId="341"/>
            <ac:spMk id="3" creationId="{6BA3577D-A57E-0567-061F-1117696497C8}"/>
          </ac:spMkLst>
        </pc:spChg>
      </pc:sldChg>
      <pc:sldChg chg="modSp add mod modNotesTx">
        <pc:chgData name="Chad Patton" userId="468a1b79-f03b-4f83-adec-98671fb1a965" providerId="ADAL" clId="{9FDAE27A-8834-4D6E-812F-D3EACE69061C}" dt="2026-05-04T15:44:34.347" v="4892" actId="20577"/>
        <pc:sldMkLst>
          <pc:docMk/>
          <pc:sldMk cId="1158754984" sldId="353"/>
        </pc:sldMkLst>
        <pc:spChg chg="mod">
          <ac:chgData name="Chad Patton" userId="468a1b79-f03b-4f83-adec-98671fb1a965" providerId="ADAL" clId="{9FDAE27A-8834-4D6E-812F-D3EACE69061C}" dt="2026-05-01T20:15:13.090" v="2975" actId="20577"/>
          <ac:spMkLst>
            <pc:docMk/>
            <pc:sldMk cId="1158754984" sldId="353"/>
            <ac:spMk id="2" creationId="{A1A8DCF5-782F-9D21-BCD1-BC8E88061F0A}"/>
          </ac:spMkLst>
        </pc:spChg>
      </pc:sldChg>
      <pc:sldChg chg="add modNotesTx">
        <pc:chgData name="Chad Patton" userId="468a1b79-f03b-4f83-adec-98671fb1a965" providerId="ADAL" clId="{9FDAE27A-8834-4D6E-812F-D3EACE69061C}" dt="2026-05-04T15:41:31.530" v="4749" actId="20577"/>
        <pc:sldMkLst>
          <pc:docMk/>
          <pc:sldMk cId="564138764" sldId="355"/>
        </pc:sldMkLst>
      </pc:sldChg>
      <pc:sldChg chg="add modNotesTx">
        <pc:chgData name="Chad Patton" userId="468a1b79-f03b-4f83-adec-98671fb1a965" providerId="ADAL" clId="{9FDAE27A-8834-4D6E-812F-D3EACE69061C}" dt="2026-05-04T15:41:48.914" v="4761" actId="20577"/>
        <pc:sldMkLst>
          <pc:docMk/>
          <pc:sldMk cId="0" sldId="356"/>
        </pc:sldMkLst>
      </pc:sldChg>
      <pc:sldChg chg="modSp add mod modNotesTx">
        <pc:chgData name="Chad Patton" userId="468a1b79-f03b-4f83-adec-98671fb1a965" providerId="ADAL" clId="{9FDAE27A-8834-4D6E-812F-D3EACE69061C}" dt="2026-05-04T15:42:58.293" v="4820" actId="20577"/>
        <pc:sldMkLst>
          <pc:docMk/>
          <pc:sldMk cId="3140572329" sldId="357"/>
        </pc:sldMkLst>
        <pc:spChg chg="mod">
          <ac:chgData name="Chad Patton" userId="468a1b79-f03b-4f83-adec-98671fb1a965" providerId="ADAL" clId="{9FDAE27A-8834-4D6E-812F-D3EACE69061C}" dt="2026-05-01T13:18:51.528" v="134" actId="27636"/>
          <ac:spMkLst>
            <pc:docMk/>
            <pc:sldMk cId="3140572329" sldId="357"/>
            <ac:spMk id="4" creationId="{657AB715-2CBB-8D6D-2A7C-138BDAC6C2C1}"/>
          </ac:spMkLst>
        </pc:spChg>
      </pc:sldChg>
      <pc:sldChg chg="add modNotesTx">
        <pc:chgData name="Chad Patton" userId="468a1b79-f03b-4f83-adec-98671fb1a965" providerId="ADAL" clId="{9FDAE27A-8834-4D6E-812F-D3EACE69061C}" dt="2026-05-04T15:43:20.194" v="4850" actId="20577"/>
        <pc:sldMkLst>
          <pc:docMk/>
          <pc:sldMk cId="342686485" sldId="358"/>
        </pc:sldMkLst>
      </pc:sldChg>
      <pc:sldChg chg="add modNotesTx">
        <pc:chgData name="Chad Patton" userId="468a1b79-f03b-4f83-adec-98671fb1a965" providerId="ADAL" clId="{9FDAE27A-8834-4D6E-812F-D3EACE69061C}" dt="2026-05-04T15:43:29.347" v="4852" actId="20577"/>
        <pc:sldMkLst>
          <pc:docMk/>
          <pc:sldMk cId="2021315279" sldId="552"/>
        </pc:sldMkLst>
      </pc:sldChg>
      <pc:sldChg chg="modSp add mod modNotesTx">
        <pc:chgData name="Chad Patton" userId="468a1b79-f03b-4f83-adec-98671fb1a965" providerId="ADAL" clId="{9FDAE27A-8834-4D6E-812F-D3EACE69061C}" dt="2026-05-04T15:43:50.491" v="4880" actId="20577"/>
        <pc:sldMkLst>
          <pc:docMk/>
          <pc:sldMk cId="348567738" sldId="553"/>
        </pc:sldMkLst>
        <pc:spChg chg="mod">
          <ac:chgData name="Chad Patton" userId="468a1b79-f03b-4f83-adec-98671fb1a965" providerId="ADAL" clId="{9FDAE27A-8834-4D6E-812F-D3EACE69061C}" dt="2026-05-01T20:07:13.172" v="1761" actId="20577"/>
          <ac:spMkLst>
            <pc:docMk/>
            <pc:sldMk cId="348567738" sldId="553"/>
            <ac:spMk id="2" creationId="{203AB376-4193-4C2B-AD92-BF700971C80D}"/>
          </ac:spMkLst>
        </pc:spChg>
        <pc:spChg chg="mod">
          <ac:chgData name="Chad Patton" userId="468a1b79-f03b-4f83-adec-98671fb1a965" providerId="ADAL" clId="{9FDAE27A-8834-4D6E-812F-D3EACE69061C}" dt="2026-04-23T16:47:27.972" v="21" actId="20577"/>
          <ac:spMkLst>
            <pc:docMk/>
            <pc:sldMk cId="348567738" sldId="553"/>
            <ac:spMk id="5" creationId="{97FF904C-392B-0309-528F-4C449FEA6FDE}"/>
          </ac:spMkLst>
        </pc:spChg>
      </pc:sldChg>
      <pc:sldChg chg="add ord modNotesTx">
        <pc:chgData name="Chad Patton" userId="468a1b79-f03b-4f83-adec-98671fb1a965" providerId="ADAL" clId="{9FDAE27A-8834-4D6E-812F-D3EACE69061C}" dt="2026-05-04T15:44:30.666" v="4890" actId="20577"/>
        <pc:sldMkLst>
          <pc:docMk/>
          <pc:sldMk cId="13767575" sldId="554"/>
        </pc:sldMkLst>
      </pc:sldChg>
      <pc:sldChg chg="addSp delSp modSp add mod modNotesTx">
        <pc:chgData name="Chad Patton" userId="468a1b79-f03b-4f83-adec-98671fb1a965" providerId="ADAL" clId="{9FDAE27A-8834-4D6E-812F-D3EACE69061C}" dt="2026-05-04T15:46:35.747" v="4964" actId="20577"/>
        <pc:sldMkLst>
          <pc:docMk/>
          <pc:sldMk cId="1766399401" sldId="555"/>
        </pc:sldMkLst>
        <pc:spChg chg="mod">
          <ac:chgData name="Chad Patton" userId="468a1b79-f03b-4f83-adec-98671fb1a965" providerId="ADAL" clId="{9FDAE27A-8834-4D6E-812F-D3EACE69061C}" dt="2026-05-01T17:21:18.736" v="668" actId="20577"/>
          <ac:spMkLst>
            <pc:docMk/>
            <pc:sldMk cId="1766399401" sldId="555"/>
            <ac:spMk id="3" creationId="{6735176E-D393-9FF8-6527-70AEADD37E50}"/>
          </ac:spMkLst>
        </pc:spChg>
        <pc:spChg chg="add mod">
          <ac:chgData name="Chad Patton" userId="468a1b79-f03b-4f83-adec-98671fb1a965" providerId="ADAL" clId="{9FDAE27A-8834-4D6E-812F-D3EACE69061C}" dt="2026-05-01T20:26:09.631" v="4235" actId="20577"/>
          <ac:spMkLst>
            <pc:docMk/>
            <pc:sldMk cId="1766399401" sldId="555"/>
            <ac:spMk id="5" creationId="{1565CC49-1C20-E19F-CDE8-46186D0F1B8E}"/>
          </ac:spMkLst>
        </pc:spChg>
      </pc:sldChg>
      <pc:sldChg chg="modSp add mod ord modAnim modNotesTx">
        <pc:chgData name="Chad Patton" userId="468a1b79-f03b-4f83-adec-98671fb1a965" providerId="ADAL" clId="{9FDAE27A-8834-4D6E-812F-D3EACE69061C}" dt="2026-05-04T15:46:50.252" v="4970" actId="20577"/>
        <pc:sldMkLst>
          <pc:docMk/>
          <pc:sldMk cId="3755321901" sldId="556"/>
        </pc:sldMkLst>
        <pc:spChg chg="mod">
          <ac:chgData name="Chad Patton" userId="468a1b79-f03b-4f83-adec-98671fb1a965" providerId="ADAL" clId="{9FDAE27A-8834-4D6E-812F-D3EACE69061C}" dt="2026-05-01T17:49:13.193" v="1396" actId="20577"/>
          <ac:spMkLst>
            <pc:docMk/>
            <pc:sldMk cId="3755321901" sldId="556"/>
            <ac:spMk id="2" creationId="{CCF76B48-D0FC-3BF5-B003-0A63EDCF3128}"/>
          </ac:spMkLst>
        </pc:spChg>
        <pc:spChg chg="mod">
          <ac:chgData name="Chad Patton" userId="468a1b79-f03b-4f83-adec-98671fb1a965" providerId="ADAL" clId="{9FDAE27A-8834-4D6E-812F-D3EACE69061C}" dt="2026-05-01T17:50:16.438" v="1605" actId="115"/>
          <ac:spMkLst>
            <pc:docMk/>
            <pc:sldMk cId="3755321901" sldId="556"/>
            <ac:spMk id="5" creationId="{40C95D5E-3D90-FAB3-7E75-1329E4DAB0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E85120-B3F5-4F61-B486-26CBDE1CD74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A76BF5-7238-43A4-A315-94B4D74A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0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BBA7F4-1093-40A7-BC52-BC68A5C29F8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9B7AE-3C3C-42C9-891A-E1F29E19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 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MiCareerQuest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 and thank them for joining the educator webinar.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MiCareerQuest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2026, happening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20, 2026, at DeVos Place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expectations: today’s goal is to help educators feel confident about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MiCareerQuest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how the day works, and how to prepare students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into introductions.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here is a video from the students’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2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11 – 2026 Highlights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participation numbers: students, employers, careers.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or paraphrase the student quote.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student perspective—exposure matters, even for careers they didn’t expect to like.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13 – Photos &amp; Media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student media opportunities – If schools have student-run newspapers, we encourage them to come. Reach out to Chad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expectations around photography and video use – photos will be taken and they will only be used for informational purposes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the importance of ensuring all attending students are cleared for photos.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may have videos of students – we will specifically request release forms under those circumstances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anonymized survey data will be used as we ask students to fill out a survey after the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 – Pre-Event Activities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directly improves student engagement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Educator Packet and student activities – Your ISD leads should have sent out a number of documents ahead of the event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developing questions for exhibitors as the most important prep step – Exhibitors will be prepared for questions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additional online career exploration tools.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0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15 – Pre-Event Activities (Resources)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through available digital tools: 3D walkthroughs, maps, student videos.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using these to reduce anxiety and improve navigation on event day.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recommend showing the 3D walkthrough and also showing the 2026 Maps – click on those links to demonstrate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activities you have done leading up to this event?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do you start preparing students for the event?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1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16 – Pre-Event Activities (On the Bus)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expectations and student independence – have students continue to think through questions on the bus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importance of visiting what is interesting to them as individuals – ask questions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exit plans before arriving.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importance of lanyards and inserts—and note extras are available if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1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Carefully walk through bus routing.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there will be bus greeters getting on the bus to prepare students for the event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double parking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safety.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that pick-up procedures are different from drop-off and we will discuss that process in later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3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no road closures listed for the event OTHER THAN Mt. Vernon will not be a back-up options for bus parking.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2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18 – Arrival: Greeting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greeting process and where schools will be welcomed. You don’t need to read this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that the script will provide detailed information to students about what they need to do to enter the event and where they should go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that this sets the tone for the student experience and that they should listen to the greeting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0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19 – Arrival (Check-In &amp; Materials)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 lanyards for all students and chaperones.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survey process and materials received. Read the 3 bullets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outside backpacks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policy and bag inspections.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exception for medical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 – Introductions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West Michigan Works! event leadership and project managers.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Talent Council Leads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six industries represented.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ISD partners across the region—emphasize this is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regional, collaborative effort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 Employer Champions by industry.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Emphasize: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MiCareerQuest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truly a community-driven event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13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20 – Bus Parking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importance of getting the driver’s phone number.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parking locations and first-come nature of spots – Note that Scribner north of Bridge is new overflow parking area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safety and coordination.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8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21 – Student Experience (Sessions)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three session times.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that students experience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six industries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0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22 – Student Experience (Flow Mechanics)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waiting in Grand Gallery before sessions. Entrance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air horn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23-minute rotations and music cues. 3 minutes to transition between quadrants.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color pool noodle system and what the noodles mean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clear guidance for early departure communication.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0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Students start in Grand Gallery, and have been assigned by lanyard color to start in a quadrant, then flow through counterclockwise. They have about 23 minutes per quadrant, with time for moving between rooms. After students have completed a full rotation, they exit to the busses, and the next Session of students immediate. </a:t>
            </a:r>
          </a:p>
          <a:p>
            <a:endParaRPr lang="en-US" dirty="0"/>
          </a:p>
          <a:p>
            <a:r>
              <a:rPr lang="en-US" dirty="0"/>
              <a:t>Note that these images will be on the back of each student’s lanyard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0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Reinforce that this is another image that shows: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specific times for each lanyard (note this is just Session I)</a:t>
            </a:r>
          </a:p>
          <a:p>
            <a:pPr marL="228600" indent="-228600">
              <a:buAutoNum type="arabicPeriod"/>
            </a:pPr>
            <a:r>
              <a:rPr lang="en-US" dirty="0"/>
              <a:t>The rotation after each 23 minute session</a:t>
            </a:r>
          </a:p>
          <a:p>
            <a:pPr marL="228600" indent="-228600">
              <a:buAutoNum type="arabicPeriod"/>
            </a:pPr>
            <a:r>
              <a:rPr lang="en-US" dirty="0"/>
              <a:t>The layout of the 6 industries within the quadrant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25 – Exit Plans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exit instructions printed on student lanyards.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difference between bus and carpool exits.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6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26 – Exterior Exit Plan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through the map to show:</a:t>
            </a: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students get dropped off</a:t>
            </a: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they will exit – NOTE: students should keep moving and not block the doors</a:t>
            </a: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they cross the bridge</a:t>
            </a:r>
          </a:p>
          <a:p>
            <a:pPr marL="228600" indent="-228600">
              <a:buAutoNum type="arabicPeriod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they will wait for their teachers/chaperones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gathering by school sign and lanyard color.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buddy system and weather readiness.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expectations for gathering time post-session.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3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185E-6DC0-D0DC-1B97-5F123133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9B61F-1590-4515-3903-B6D36EC10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7AC12-3B3F-C65B-A670-355C4E1FE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27 – Exit &amp; CJ Students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reason for this slide is because CJ instructors had issues with adults being mean/pushing CJ students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respectful treatment of CJ students and volunteers.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accurate student counts after crossing the bridge.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limit bottlenecks when we exit, so please leave and cross the bridge promptly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49D49-D912-3905-94A7-3F509BA55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8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28 – Bus Ride Home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timing: surveys should be provided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bus ride home, not before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SCECH credit opportunity – must complete survey today and educator survey after event to get credit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participation by highlighting prizes.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7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29 – Exhibit Examples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examples to set expectations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engagement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educators to let students explore and ask questions independently.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educators if they had favorite exhibits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Presenters share their favorite exhibits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 – The Need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the workforce challenge: Highlight aging demographics—Baby Boomers and Gen X entering retirement.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the scale: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4.6 million workers per year needed nationally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to replace retirees.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 the core question: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we ensuring students see careers in these industries as real options?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One powerful solution for our community is </a:t>
            </a:r>
            <a:r>
              <a:rPr lang="en-US" b="1" dirty="0" err="1"/>
              <a:t>MiCareerQuest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/>
              <a:t>MiCareerQuest is an innovative, hands-on career exploration event designed to connect students with real-world experiences in high-demand industries. It was launched in 2015 through a partnership between </a:t>
            </a:r>
            <a:r>
              <a:rPr lang="en-US" b="1" dirty="0"/>
              <a:t>Michigan Works! Kent, Allegan &amp; Barry Counties</a:t>
            </a:r>
            <a:r>
              <a:rPr lang="en-US" dirty="0"/>
              <a:t> (now </a:t>
            </a:r>
            <a:r>
              <a:rPr lang="en-US" b="1" dirty="0"/>
              <a:t>West Michigan Works!</a:t>
            </a:r>
            <a:r>
              <a:rPr lang="en-US" dirty="0"/>
              <a:t>), </a:t>
            </a:r>
            <a:r>
              <a:rPr lang="en-US" b="1" dirty="0"/>
              <a:t>Kent ISD</a:t>
            </a:r>
            <a:r>
              <a:rPr lang="en-US" dirty="0"/>
              <a:t>, and the </a:t>
            </a:r>
            <a:r>
              <a:rPr lang="en-US" b="1" dirty="0"/>
              <a:t>Construction Workforce Development Alliance (CWDA)</a:t>
            </a:r>
            <a:r>
              <a:rPr lang="en-US" dirty="0"/>
              <a:t>. The event was created in direct response to employers’ urgent need for future talent in four key sectors: </a:t>
            </a:r>
            <a:r>
              <a:rPr lang="en-US" b="1" dirty="0"/>
              <a:t>construction, health care, information technology, and manufacturing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Since its inception, MiCareerQuest has grown beyond our region. It’s now recognized as a statewide best practice, and similar events—under the </a:t>
            </a:r>
            <a:r>
              <a:rPr lang="en-US" dirty="0" err="1"/>
              <a:t>CareerQuestUSA</a:t>
            </a:r>
            <a:r>
              <a:rPr lang="en-US" dirty="0"/>
              <a:t> banner—are being hosted across the country. These events share the same mission: to expose students to the wealth of career opportunities available in their communities and inspire the next generation of talent.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/>
              <a:t>As we prepare to kick off outreach for this year’s event, remember that </a:t>
            </a:r>
            <a:r>
              <a:rPr lang="en-US" dirty="0" err="1"/>
              <a:t>MiCareerQuest</a:t>
            </a:r>
            <a:r>
              <a:rPr lang="en-US" dirty="0"/>
              <a:t> isn’t just an activity—it’s a strategic investment in our future workforce. Your role in promoting and supporting this initiative helps ensure that students, educators, and employers all see the value and impact of participating.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Presenters ask these questions and take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94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fill out the survey. You must fill this out to get SCECH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 – Amy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We’d like to end our presentation the same way we started: with a big THANK YOU!!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2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presenters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Amy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event is backed by the 6 employer-led industry talent council, who's logo are displayed on the screen. Each council is committed to solutions to address the skilled workforce needs of West Michigan companies. A few key areas of focus for each industry are: promoting the industry, recruitment, retention, and funding for talent related initiatives. </a:t>
            </a:r>
          </a:p>
          <a:p>
            <a:endParaRPr lang="en-US" dirty="0"/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dirty="0"/>
              <a:t>Who They Are:</a:t>
            </a:r>
            <a:endParaRPr lang="en-US" dirty="0">
              <a:cs typeface="Calibri"/>
            </a:endParaRPr>
          </a:p>
          <a:p>
            <a:pPr lvl="1"/>
            <a:r>
              <a:rPr lang="en-US" sz="1700" dirty="0"/>
              <a:t>Employers, educators, workforce development experts</a:t>
            </a:r>
            <a:endParaRPr lang="en-US" sz="1700" dirty="0">
              <a:cs typeface="Calibri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dirty="0"/>
              <a:t>What They Do:</a:t>
            </a:r>
            <a:endParaRPr lang="en-US" dirty="0">
              <a:cs typeface="Calibri"/>
            </a:endParaRPr>
          </a:p>
          <a:p>
            <a:pPr marL="770662" lvl="1" indent="-296408">
              <a:buFont typeface="Arial" panose="020B0604020202020204" pitchFamily="34" charset="0"/>
              <a:buChar char="•"/>
            </a:pPr>
            <a:r>
              <a:rPr lang="en-US" sz="1700" dirty="0"/>
              <a:t>Create solutions to address the skilled workforce needs of West Michigan companies</a:t>
            </a:r>
            <a:endParaRPr lang="en-US" sz="1700" dirty="0">
              <a:cs typeface="Calibri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dirty="0"/>
              <a:t>One way that they do this:</a:t>
            </a:r>
            <a:endParaRPr lang="en-US" dirty="0">
              <a:cs typeface="Calibri"/>
            </a:endParaRPr>
          </a:p>
          <a:p>
            <a:pPr marL="770662" lvl="1" indent="-296408">
              <a:buFont typeface="Arial" panose="020B0604020202020204" pitchFamily="34" charset="0"/>
              <a:buChar char="•"/>
            </a:pPr>
            <a:r>
              <a:rPr lang="en-US" sz="1700" dirty="0" err="1"/>
              <a:t>MiCareerQuest</a:t>
            </a:r>
            <a:endParaRPr lang="en-US" sz="1700" dirty="0"/>
          </a:p>
          <a:p>
            <a:pPr marL="313462" lvl="0" indent="-296408">
              <a:buFont typeface="Arial" panose="020B0604020202020204" pitchFamily="34" charset="0"/>
              <a:buChar char="•"/>
            </a:pPr>
            <a:r>
              <a:rPr lang="en-US" sz="1700" dirty="0"/>
              <a:t>Guiding resource: Hot Jobs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56291" rtl="0">
              <a:defRPr/>
            </a:pPr>
            <a:fld id="{45B9B7AE-3C3C-42C9-891A-E1F29E19662A}" type="slidenum">
              <a:rPr lang="en-US">
                <a:latin typeface="Calibri"/>
                <a:ea typeface="+mn-ea"/>
                <a:cs typeface="+mn-cs"/>
              </a:rPr>
              <a:pPr defTabSz="856291" rtl="0">
                <a:defRPr/>
              </a:pPr>
              <a:t>4</a:t>
            </a:fld>
            <a:endParaRPr lang="en-US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Amy – Jennifer as Back-Up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When and where</a:t>
            </a:r>
            <a:endParaRPr lang="en-US" dirty="0"/>
          </a:p>
          <a:p>
            <a:r>
              <a:rPr lang="en-US" b="1" dirty="0">
                <a:cs typeface="Calibri"/>
              </a:rPr>
              <a:t>What:</a:t>
            </a:r>
            <a:endParaRPr lang="en-US" b="1" dirty="0"/>
          </a:p>
          <a:p>
            <a:r>
              <a:rPr lang="en-US" dirty="0" err="1"/>
              <a:t>MiCareerQuest</a:t>
            </a:r>
            <a:r>
              <a:rPr lang="en-US" dirty="0"/>
              <a:t> is not your average career fair. In fact, it’s not a career fair at all. It’s a career exploration experience.</a:t>
            </a: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During </a:t>
            </a:r>
            <a:r>
              <a:rPr lang="en-US" dirty="0" err="1"/>
              <a:t>MiCareerQuest</a:t>
            </a:r>
            <a:r>
              <a:rPr lang="en-US" dirty="0"/>
              <a:t>, students rotate through sectors highlighting six high-demand industries: agribusiness, advanced manufacturing, construction, health sciences, hospitality, and information technology. Students engage directly with professionals and participate in activities that showcase various high-growth occupations, opening their eyes to opportunities for great careers in West Michigan.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r>
              <a:rPr lang="en-US" dirty="0"/>
              <a:t>Additionally, representatives from educational institutions help students make the connection between training, education and careers.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 – The Layout (Overview)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DeVos Hall is organized into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industry quadrants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Employers are positioned to create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engaging, hands-on experiences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education partners are intentionally placed for visibility.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Color-coded quadrants and entrances/exits help manage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student flow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 – The Layout (Map View)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participants through the visual layout.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how color, signage, and exits guide students.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that flow is structured to avoid congestion and keep students engaged.</a:t>
            </a:r>
          </a:p>
          <a:p>
            <a:pPr lvl="0"/>
            <a:r>
              <a:rPr lang="en-US" sz="1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Quadrants will be piped and draped in a color matching initial lanyard entrance color, with an entrance and an exit to facilitate student movement. </a:t>
            </a:r>
            <a:endParaRPr lang="en-US" sz="12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Students can’t aspire to careers they’ve never seen—and we want to go beyond simply showing them what’s possible. At </a:t>
            </a:r>
            <a:r>
              <a:rPr lang="en-US" dirty="0" err="1"/>
              <a:t>MiCareerQuest</a:t>
            </a:r>
            <a:r>
              <a:rPr lang="en-US" dirty="0"/>
              <a:t>, students don’t just observe; they experience careers through hands-on activities like the ones pictured here. These interactive experiences help students imagine themselves in these roles and spark curiosity about their future.</a:t>
            </a:r>
          </a:p>
          <a:p>
            <a:endParaRPr lang="en-US" dirty="0"/>
          </a:p>
          <a:p>
            <a:r>
              <a:rPr lang="en-US" dirty="0"/>
              <a:t>During the event, students rotate through sectors that highlight our six high-demand industries. They meet industry professionals, ask questions, and participate in activities that demonstrate what these careers look like day-to-day. This approach opens their eyes to opportunities for rewarding careers right here in West Michigan.</a:t>
            </a:r>
          </a:p>
          <a:p>
            <a:endParaRPr lang="en-US" dirty="0"/>
          </a:p>
          <a:p>
            <a:r>
              <a:rPr lang="en-US" dirty="0"/>
              <a:t>In addition, representatives from educational institutions are on hand to help students connect the dots between training, education, and career pathways. This ensures they leave with a clearer understanding of what it takes to pursue these opportunities.</a:t>
            </a:r>
          </a:p>
          <a:p>
            <a:endParaRPr lang="en-US" dirty="0"/>
          </a:p>
          <a:p>
            <a:r>
              <a:rPr lang="en-US" dirty="0"/>
              <a:t>To give you a sense of scale, this past spring nearly 8,500 students attended MiCareerQuest. They engaged with 90 companies and explored over 290 different jobs. That’s a powerful impact—and it’s why your role in promoting this event is so important.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DDA35-4ADD-4D40-83BB-B8B876D57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– Jennifer as Back-Up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Employers participating in their first </a:t>
            </a:r>
            <a:r>
              <a:rPr lang="en-US" dirty="0" err="1"/>
              <a:t>MiCQ</a:t>
            </a:r>
            <a:r>
              <a:rPr lang="en-US" dirty="0"/>
              <a:t> event, often state they wish they was a better way to prepare employers for what they would experience. This video showcases activities from a previous event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would like play that for you now. 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9B7AE-3C3C-42C9-891A-E1F29E1966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only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64CADBC-F013-FDA7-B7B8-D389DB9D1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1" y="161829"/>
            <a:ext cx="1239978" cy="123997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F762AC7-A82E-1803-6786-CFED06C821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1" y="1483959"/>
            <a:ext cx="1239978" cy="1239978"/>
          </a:xfrm>
          <a:prstGeom prst="rect">
            <a:avLst/>
          </a:prstGeom>
        </p:spPr>
      </p:pic>
      <p:pic>
        <p:nvPicPr>
          <p:cNvPr id="4" name="Picture 3" descr="Shape, icon, arrow&#10;&#10;Description automatically generated">
            <a:extLst>
              <a:ext uri="{FF2B5EF4-FFF2-40B4-BE49-F238E27FC236}">
                <a16:creationId xmlns:a16="http://schemas.microsoft.com/office/drawing/2014/main" id="{02ACFFE7-8C89-C6FF-B85B-BEFDB0A483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1" y="2806089"/>
            <a:ext cx="1243328" cy="124332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1EAA8A2-5F42-15B6-8E5D-DF43CC5B09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7" y="5462035"/>
            <a:ext cx="1251062" cy="1251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CF74E0-FD21-64E4-0DBB-85DEC96D1C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" y="4131569"/>
            <a:ext cx="1248314" cy="124831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C200E83-7B8D-D1EA-423D-487EA36E4D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3" y="2285672"/>
            <a:ext cx="7098632" cy="13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306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0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54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239BF9-D268-46F4-A1B9-EC26C4255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4823412"/>
            <a:ext cx="10591800" cy="1577389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bg2"/>
                </a:solidFill>
                <a:latin typeface="+mj-lt"/>
              </a:defRPr>
            </a:lvl1pPr>
            <a:lvl2pPr>
              <a:defRPr b="0">
                <a:solidFill>
                  <a:schemeClr val="bg2"/>
                </a:solidFill>
                <a:latin typeface="+mn-lt"/>
              </a:defRPr>
            </a:lvl2pPr>
            <a:lvl3pPr>
              <a:defRPr b="0">
                <a:solidFill>
                  <a:schemeClr val="bg2"/>
                </a:solidFill>
                <a:latin typeface="+mn-lt"/>
              </a:defRPr>
            </a:lvl3pPr>
            <a:lvl4pPr>
              <a:defRPr b="0">
                <a:solidFill>
                  <a:schemeClr val="bg2"/>
                </a:solidFill>
                <a:latin typeface="+mn-lt"/>
              </a:defRPr>
            </a:lvl4pPr>
            <a:lvl5pPr>
              <a:defRPr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A96D-27CA-4F02-B4BF-590D4959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C4DF-59C2-42E9-9B71-D9C928F8C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07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07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4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FAEF9A-CC6A-4C11-A4BF-96BA50E6AB60}"/>
              </a:ext>
            </a:extLst>
          </p:cNvPr>
          <p:cNvSpPr/>
          <p:nvPr userDrawn="1"/>
        </p:nvSpPr>
        <p:spPr>
          <a:xfrm>
            <a:off x="0" y="-76200"/>
            <a:ext cx="4191000" cy="69342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j-lt"/>
              <a:ea typeface="+mj-ea"/>
              <a:cs typeface="+mj-cs"/>
              <a:sym typeface="Robo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8FFCD-FDC0-4A60-9D57-F3D55310091C}"/>
              </a:ext>
            </a:extLst>
          </p:cNvPr>
          <p:cNvSpPr txBox="1"/>
          <p:nvPr userDrawn="1"/>
        </p:nvSpPr>
        <p:spPr>
          <a:xfrm>
            <a:off x="11658600" y="6553200"/>
            <a:ext cx="4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004024-4788-49A1-8383-7BFE39F0C56A}" type="slidenum">
              <a:rPr lang="en-US" sz="1400" smtClean="0">
                <a:solidFill>
                  <a:srgbClr val="3F5766"/>
                </a:solidFill>
              </a:rPr>
              <a:t>‹#›</a:t>
            </a:fld>
            <a:endParaRPr lang="en-US" sz="1400">
              <a:solidFill>
                <a:srgbClr val="3F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6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272381"/>
            <a:ext cx="12192000" cy="5585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7145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54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1770501" y="6576011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900" b="0" smtClean="0">
                <a:solidFill>
                  <a:schemeClr val="bg2"/>
                </a:solidFill>
              </a:rPr>
              <a:pPr/>
              <a:t>‹#›</a:t>
            </a:fld>
            <a:endParaRPr lang="en-US" sz="1200" b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398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90"/>
          <p:cNvSpPr/>
          <p:nvPr/>
        </p:nvSpPr>
        <p:spPr>
          <a:xfrm>
            <a:off x="-10716" y="0"/>
            <a:ext cx="12216607" cy="37845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defTabSz="292100">
              <a:defRPr sz="3200">
                <a:solidFill>
                  <a:srgbClr val="53585F"/>
                </a:solidFill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85763"/>
            <a:ext cx="4657725" cy="6516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67920" y="3208313"/>
            <a:ext cx="1190030" cy="1190029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9091" y="3208313"/>
            <a:ext cx="1190030" cy="1190029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61422" y="3208313"/>
            <a:ext cx="1190030" cy="1190029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04823" y="3208313"/>
            <a:ext cx="1190030" cy="1190029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>
              <a:defRPr sz="4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8964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9338" y="2012157"/>
            <a:ext cx="3035300" cy="251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83583" y="2012157"/>
            <a:ext cx="3035300" cy="251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17274" y="2012157"/>
            <a:ext cx="3035300" cy="251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7083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64585" y="2185987"/>
            <a:ext cx="2316956" cy="279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7569" y="2185987"/>
            <a:ext cx="2316956" cy="279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206" y="2185987"/>
            <a:ext cx="2316956" cy="279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22115" y="2185987"/>
            <a:ext cx="2316956" cy="279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8931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057772" y="1621640"/>
            <a:ext cx="1822671" cy="1822671"/>
          </a:xfrm>
          <a:custGeom>
            <a:avLst/>
            <a:gdLst>
              <a:gd name="connsiteX0" fmla="*/ 1822671 w 3645342"/>
              <a:gd name="connsiteY0" fmla="*/ 0 h 3645342"/>
              <a:gd name="connsiteX1" fmla="*/ 2025539 w 3645342"/>
              <a:gd name="connsiteY1" fmla="*/ 84031 h 3645342"/>
              <a:gd name="connsiteX2" fmla="*/ 3561312 w 3645342"/>
              <a:gd name="connsiteY2" fmla="*/ 1619803 h 3645342"/>
              <a:gd name="connsiteX3" fmla="*/ 3561312 w 3645342"/>
              <a:gd name="connsiteY3" fmla="*/ 2025539 h 3645342"/>
              <a:gd name="connsiteX4" fmla="*/ 2025539 w 3645342"/>
              <a:gd name="connsiteY4" fmla="*/ 3561312 h 3645342"/>
              <a:gd name="connsiteX5" fmla="*/ 1619803 w 3645342"/>
              <a:gd name="connsiteY5" fmla="*/ 3561312 h 3645342"/>
              <a:gd name="connsiteX6" fmla="*/ 84031 w 3645342"/>
              <a:gd name="connsiteY6" fmla="*/ 2025539 h 3645342"/>
              <a:gd name="connsiteX7" fmla="*/ 84031 w 3645342"/>
              <a:gd name="connsiteY7" fmla="*/ 1619803 h 3645342"/>
              <a:gd name="connsiteX8" fmla="*/ 1619803 w 3645342"/>
              <a:gd name="connsiteY8" fmla="*/ 84031 h 3645342"/>
              <a:gd name="connsiteX9" fmla="*/ 1822671 w 3645342"/>
              <a:gd name="connsiteY9" fmla="*/ 0 h 36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342" h="3645342">
                <a:moveTo>
                  <a:pt x="1822671" y="0"/>
                </a:moveTo>
                <a:cubicBezTo>
                  <a:pt x="1896095" y="0"/>
                  <a:pt x="1969519" y="28010"/>
                  <a:pt x="2025539" y="84031"/>
                </a:cubicBezTo>
                <a:lnTo>
                  <a:pt x="3561312" y="1619803"/>
                </a:lnTo>
                <a:cubicBezTo>
                  <a:pt x="3673353" y="1731844"/>
                  <a:pt x="3673353" y="1913498"/>
                  <a:pt x="3561312" y="2025539"/>
                </a:cubicBezTo>
                <a:lnTo>
                  <a:pt x="2025539" y="3561312"/>
                </a:lnTo>
                <a:cubicBezTo>
                  <a:pt x="1913498" y="3673353"/>
                  <a:pt x="1731844" y="3673353"/>
                  <a:pt x="1619803" y="3561312"/>
                </a:cubicBezTo>
                <a:lnTo>
                  <a:pt x="84031" y="2025539"/>
                </a:lnTo>
                <a:cubicBezTo>
                  <a:pt x="-28010" y="1913498"/>
                  <a:pt x="-28010" y="1731844"/>
                  <a:pt x="84031" y="1619803"/>
                </a:cubicBezTo>
                <a:lnTo>
                  <a:pt x="1619803" y="84031"/>
                </a:lnTo>
                <a:cubicBezTo>
                  <a:pt x="1675824" y="28010"/>
                  <a:pt x="1749248" y="0"/>
                  <a:pt x="1822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9123283" y="1621640"/>
            <a:ext cx="1822671" cy="1822671"/>
          </a:xfrm>
          <a:custGeom>
            <a:avLst/>
            <a:gdLst>
              <a:gd name="connsiteX0" fmla="*/ 1822671 w 3645342"/>
              <a:gd name="connsiteY0" fmla="*/ 0 h 3645342"/>
              <a:gd name="connsiteX1" fmla="*/ 2025539 w 3645342"/>
              <a:gd name="connsiteY1" fmla="*/ 84031 h 3645342"/>
              <a:gd name="connsiteX2" fmla="*/ 3561312 w 3645342"/>
              <a:gd name="connsiteY2" fmla="*/ 1619803 h 3645342"/>
              <a:gd name="connsiteX3" fmla="*/ 3561312 w 3645342"/>
              <a:gd name="connsiteY3" fmla="*/ 2025539 h 3645342"/>
              <a:gd name="connsiteX4" fmla="*/ 2025539 w 3645342"/>
              <a:gd name="connsiteY4" fmla="*/ 3561312 h 3645342"/>
              <a:gd name="connsiteX5" fmla="*/ 1619803 w 3645342"/>
              <a:gd name="connsiteY5" fmla="*/ 3561312 h 3645342"/>
              <a:gd name="connsiteX6" fmla="*/ 84031 w 3645342"/>
              <a:gd name="connsiteY6" fmla="*/ 2025539 h 3645342"/>
              <a:gd name="connsiteX7" fmla="*/ 84031 w 3645342"/>
              <a:gd name="connsiteY7" fmla="*/ 1619803 h 3645342"/>
              <a:gd name="connsiteX8" fmla="*/ 1619803 w 3645342"/>
              <a:gd name="connsiteY8" fmla="*/ 84031 h 3645342"/>
              <a:gd name="connsiteX9" fmla="*/ 1822671 w 3645342"/>
              <a:gd name="connsiteY9" fmla="*/ 0 h 36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342" h="3645342">
                <a:moveTo>
                  <a:pt x="1822671" y="0"/>
                </a:moveTo>
                <a:cubicBezTo>
                  <a:pt x="1896095" y="0"/>
                  <a:pt x="1969519" y="28010"/>
                  <a:pt x="2025539" y="84031"/>
                </a:cubicBezTo>
                <a:lnTo>
                  <a:pt x="3561312" y="1619803"/>
                </a:lnTo>
                <a:cubicBezTo>
                  <a:pt x="3673353" y="1731844"/>
                  <a:pt x="3673353" y="1913498"/>
                  <a:pt x="3561312" y="2025539"/>
                </a:cubicBezTo>
                <a:lnTo>
                  <a:pt x="2025539" y="3561312"/>
                </a:lnTo>
                <a:cubicBezTo>
                  <a:pt x="1913498" y="3673353"/>
                  <a:pt x="1731844" y="3673353"/>
                  <a:pt x="1619803" y="3561312"/>
                </a:cubicBezTo>
                <a:lnTo>
                  <a:pt x="84031" y="2025539"/>
                </a:lnTo>
                <a:cubicBezTo>
                  <a:pt x="-28010" y="1913498"/>
                  <a:pt x="-28010" y="1731844"/>
                  <a:pt x="84031" y="1619803"/>
                </a:cubicBezTo>
                <a:lnTo>
                  <a:pt x="1619803" y="84031"/>
                </a:lnTo>
                <a:cubicBezTo>
                  <a:pt x="1675824" y="28010"/>
                  <a:pt x="1749248" y="0"/>
                  <a:pt x="1822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057772" y="4237796"/>
            <a:ext cx="1822671" cy="1822671"/>
          </a:xfrm>
          <a:custGeom>
            <a:avLst/>
            <a:gdLst>
              <a:gd name="connsiteX0" fmla="*/ 1822671 w 3645342"/>
              <a:gd name="connsiteY0" fmla="*/ 0 h 3645342"/>
              <a:gd name="connsiteX1" fmla="*/ 2025539 w 3645342"/>
              <a:gd name="connsiteY1" fmla="*/ 84031 h 3645342"/>
              <a:gd name="connsiteX2" fmla="*/ 3561312 w 3645342"/>
              <a:gd name="connsiteY2" fmla="*/ 1619803 h 3645342"/>
              <a:gd name="connsiteX3" fmla="*/ 3561312 w 3645342"/>
              <a:gd name="connsiteY3" fmla="*/ 2025539 h 3645342"/>
              <a:gd name="connsiteX4" fmla="*/ 2025539 w 3645342"/>
              <a:gd name="connsiteY4" fmla="*/ 3561312 h 3645342"/>
              <a:gd name="connsiteX5" fmla="*/ 1619803 w 3645342"/>
              <a:gd name="connsiteY5" fmla="*/ 3561312 h 3645342"/>
              <a:gd name="connsiteX6" fmla="*/ 84031 w 3645342"/>
              <a:gd name="connsiteY6" fmla="*/ 2025539 h 3645342"/>
              <a:gd name="connsiteX7" fmla="*/ 84031 w 3645342"/>
              <a:gd name="connsiteY7" fmla="*/ 1619803 h 3645342"/>
              <a:gd name="connsiteX8" fmla="*/ 1619803 w 3645342"/>
              <a:gd name="connsiteY8" fmla="*/ 84031 h 3645342"/>
              <a:gd name="connsiteX9" fmla="*/ 1822671 w 3645342"/>
              <a:gd name="connsiteY9" fmla="*/ 0 h 36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342" h="3645342">
                <a:moveTo>
                  <a:pt x="1822671" y="0"/>
                </a:moveTo>
                <a:cubicBezTo>
                  <a:pt x="1896095" y="0"/>
                  <a:pt x="1969519" y="28010"/>
                  <a:pt x="2025539" y="84031"/>
                </a:cubicBezTo>
                <a:lnTo>
                  <a:pt x="3561312" y="1619803"/>
                </a:lnTo>
                <a:cubicBezTo>
                  <a:pt x="3673353" y="1731844"/>
                  <a:pt x="3673353" y="1913498"/>
                  <a:pt x="3561312" y="2025539"/>
                </a:cubicBezTo>
                <a:lnTo>
                  <a:pt x="2025539" y="3561312"/>
                </a:lnTo>
                <a:cubicBezTo>
                  <a:pt x="1913498" y="3673353"/>
                  <a:pt x="1731844" y="3673353"/>
                  <a:pt x="1619803" y="3561312"/>
                </a:cubicBezTo>
                <a:lnTo>
                  <a:pt x="84031" y="2025539"/>
                </a:lnTo>
                <a:cubicBezTo>
                  <a:pt x="-28010" y="1913498"/>
                  <a:pt x="-28010" y="1731844"/>
                  <a:pt x="84031" y="1619803"/>
                </a:cubicBezTo>
                <a:lnTo>
                  <a:pt x="1619803" y="84031"/>
                </a:lnTo>
                <a:cubicBezTo>
                  <a:pt x="1675824" y="28010"/>
                  <a:pt x="1749248" y="0"/>
                  <a:pt x="1822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123283" y="4237796"/>
            <a:ext cx="1822671" cy="1822671"/>
          </a:xfrm>
          <a:custGeom>
            <a:avLst/>
            <a:gdLst>
              <a:gd name="connsiteX0" fmla="*/ 1822671 w 3645342"/>
              <a:gd name="connsiteY0" fmla="*/ 0 h 3645342"/>
              <a:gd name="connsiteX1" fmla="*/ 2025539 w 3645342"/>
              <a:gd name="connsiteY1" fmla="*/ 84031 h 3645342"/>
              <a:gd name="connsiteX2" fmla="*/ 3561312 w 3645342"/>
              <a:gd name="connsiteY2" fmla="*/ 1619803 h 3645342"/>
              <a:gd name="connsiteX3" fmla="*/ 3561312 w 3645342"/>
              <a:gd name="connsiteY3" fmla="*/ 2025539 h 3645342"/>
              <a:gd name="connsiteX4" fmla="*/ 2025539 w 3645342"/>
              <a:gd name="connsiteY4" fmla="*/ 3561312 h 3645342"/>
              <a:gd name="connsiteX5" fmla="*/ 1619803 w 3645342"/>
              <a:gd name="connsiteY5" fmla="*/ 3561312 h 3645342"/>
              <a:gd name="connsiteX6" fmla="*/ 84031 w 3645342"/>
              <a:gd name="connsiteY6" fmla="*/ 2025539 h 3645342"/>
              <a:gd name="connsiteX7" fmla="*/ 84031 w 3645342"/>
              <a:gd name="connsiteY7" fmla="*/ 1619803 h 3645342"/>
              <a:gd name="connsiteX8" fmla="*/ 1619803 w 3645342"/>
              <a:gd name="connsiteY8" fmla="*/ 84031 h 3645342"/>
              <a:gd name="connsiteX9" fmla="*/ 1822671 w 3645342"/>
              <a:gd name="connsiteY9" fmla="*/ 0 h 36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342" h="3645342">
                <a:moveTo>
                  <a:pt x="1822671" y="0"/>
                </a:moveTo>
                <a:cubicBezTo>
                  <a:pt x="1896095" y="0"/>
                  <a:pt x="1969519" y="28010"/>
                  <a:pt x="2025539" y="84031"/>
                </a:cubicBezTo>
                <a:lnTo>
                  <a:pt x="3561312" y="1619803"/>
                </a:lnTo>
                <a:cubicBezTo>
                  <a:pt x="3673353" y="1731844"/>
                  <a:pt x="3673353" y="1913498"/>
                  <a:pt x="3561312" y="2025539"/>
                </a:cubicBezTo>
                <a:lnTo>
                  <a:pt x="2025539" y="3561312"/>
                </a:lnTo>
                <a:cubicBezTo>
                  <a:pt x="1913498" y="3673353"/>
                  <a:pt x="1731844" y="3673353"/>
                  <a:pt x="1619803" y="3561312"/>
                </a:cubicBezTo>
                <a:lnTo>
                  <a:pt x="84031" y="2025539"/>
                </a:lnTo>
                <a:cubicBezTo>
                  <a:pt x="-28010" y="1913498"/>
                  <a:pt x="-28010" y="1731844"/>
                  <a:pt x="84031" y="1619803"/>
                </a:cubicBezTo>
                <a:lnTo>
                  <a:pt x="1619803" y="84031"/>
                </a:lnTo>
                <a:cubicBezTo>
                  <a:pt x="1675824" y="28010"/>
                  <a:pt x="1749248" y="0"/>
                  <a:pt x="1822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6995798" y="2343150"/>
            <a:ext cx="3028364" cy="3028364"/>
          </a:xfrm>
          <a:custGeom>
            <a:avLst/>
            <a:gdLst>
              <a:gd name="connsiteX0" fmla="*/ 1822671 w 3645342"/>
              <a:gd name="connsiteY0" fmla="*/ 0 h 3645342"/>
              <a:gd name="connsiteX1" fmla="*/ 2025539 w 3645342"/>
              <a:gd name="connsiteY1" fmla="*/ 84031 h 3645342"/>
              <a:gd name="connsiteX2" fmla="*/ 3561312 w 3645342"/>
              <a:gd name="connsiteY2" fmla="*/ 1619803 h 3645342"/>
              <a:gd name="connsiteX3" fmla="*/ 3561312 w 3645342"/>
              <a:gd name="connsiteY3" fmla="*/ 2025539 h 3645342"/>
              <a:gd name="connsiteX4" fmla="*/ 2025539 w 3645342"/>
              <a:gd name="connsiteY4" fmla="*/ 3561312 h 3645342"/>
              <a:gd name="connsiteX5" fmla="*/ 1619803 w 3645342"/>
              <a:gd name="connsiteY5" fmla="*/ 3561312 h 3645342"/>
              <a:gd name="connsiteX6" fmla="*/ 84031 w 3645342"/>
              <a:gd name="connsiteY6" fmla="*/ 2025539 h 3645342"/>
              <a:gd name="connsiteX7" fmla="*/ 84031 w 3645342"/>
              <a:gd name="connsiteY7" fmla="*/ 1619803 h 3645342"/>
              <a:gd name="connsiteX8" fmla="*/ 1619803 w 3645342"/>
              <a:gd name="connsiteY8" fmla="*/ 84031 h 3645342"/>
              <a:gd name="connsiteX9" fmla="*/ 1822671 w 3645342"/>
              <a:gd name="connsiteY9" fmla="*/ 0 h 36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342" h="3645342">
                <a:moveTo>
                  <a:pt x="1822671" y="0"/>
                </a:moveTo>
                <a:cubicBezTo>
                  <a:pt x="1896095" y="0"/>
                  <a:pt x="1969519" y="28010"/>
                  <a:pt x="2025539" y="84031"/>
                </a:cubicBezTo>
                <a:lnTo>
                  <a:pt x="3561312" y="1619803"/>
                </a:lnTo>
                <a:cubicBezTo>
                  <a:pt x="3673353" y="1731844"/>
                  <a:pt x="3673353" y="1913498"/>
                  <a:pt x="3561312" y="2025539"/>
                </a:cubicBezTo>
                <a:lnTo>
                  <a:pt x="2025539" y="3561312"/>
                </a:lnTo>
                <a:cubicBezTo>
                  <a:pt x="1913498" y="3673353"/>
                  <a:pt x="1731844" y="3673353"/>
                  <a:pt x="1619803" y="3561312"/>
                </a:cubicBezTo>
                <a:lnTo>
                  <a:pt x="84031" y="2025539"/>
                </a:lnTo>
                <a:cubicBezTo>
                  <a:pt x="-28010" y="1913498"/>
                  <a:pt x="-28010" y="1731844"/>
                  <a:pt x="84031" y="1619803"/>
                </a:cubicBezTo>
                <a:lnTo>
                  <a:pt x="1619803" y="84031"/>
                </a:lnTo>
                <a:cubicBezTo>
                  <a:pt x="1675824" y="28010"/>
                  <a:pt x="1749248" y="0"/>
                  <a:pt x="1822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314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1596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Calibri" panose="020F0502020204030204" pitchFamily="34" charset="0"/>
              </a:defRPr>
            </a:lvl2pPr>
            <a:lvl3pPr>
              <a:defRPr b="0">
                <a:solidFill>
                  <a:schemeClr val="accent3"/>
                </a:solidFill>
                <a:latin typeface="Calibri" panose="020F0502020204030204" pitchFamily="34" charset="0"/>
              </a:defRPr>
            </a:lvl3pPr>
            <a:lvl4pPr>
              <a:defRPr b="0">
                <a:solidFill>
                  <a:schemeClr val="accent3"/>
                </a:solidFill>
                <a:latin typeface="Calibri" panose="020F0502020204030204" pitchFamily="34" charset="0"/>
              </a:defRPr>
            </a:lvl4pPr>
            <a:lvl5pPr>
              <a:defRPr b="0">
                <a:solidFill>
                  <a:schemeClr val="accent3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8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12192001" cy="12722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30200" dist="25400" dir="5400000" rotWithShape="0">
              <a:srgbClr val="000000">
                <a:alpha val="5000"/>
              </a:srgbClr>
            </a:outerShdw>
          </a:effectLst>
        </p:spPr>
        <p:txBody>
          <a:bodyPr lIns="35719" tIns="35719" rIns="35719" bIns="35719" anchor="ctr"/>
          <a:lstStyle/>
          <a:p>
            <a:pPr lvl="0" defTabSz="292100">
              <a:defRPr>
                <a:solidFill>
                  <a:srgbClr val="FFFFFE"/>
                </a:solidFill>
              </a:defRPr>
            </a:pPr>
            <a:endParaRPr sz="900"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702114" y="6615130"/>
            <a:ext cx="208943" cy="223838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normAutofit/>
          </a:bodyPr>
          <a:lstStyle>
            <a:lvl1pPr defTabSz="292100">
              <a:defRPr sz="900" b="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7"/>
          <p:cNvSpPr/>
          <p:nvPr/>
        </p:nvSpPr>
        <p:spPr>
          <a:xfrm>
            <a:off x="470392" y="322275"/>
            <a:ext cx="89349" cy="70365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defTabSz="292100">
              <a:defRPr sz="3200">
                <a:solidFill>
                  <a:srgbClr val="53585F"/>
                </a:solidFill>
              </a:defRPr>
            </a:pPr>
            <a:endParaRPr sz="1600"/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681C79D0-4376-41D9-A3F8-2D0BCDAA989C}"/>
              </a:ext>
            </a:extLst>
          </p:cNvPr>
          <p:cNvSpPr/>
          <p:nvPr userDrawn="1"/>
        </p:nvSpPr>
        <p:spPr>
          <a:xfrm>
            <a:off x="0" y="6574649"/>
            <a:ext cx="1220989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C264E-9557-4C26-9EB4-45E20EB4580E}"/>
              </a:ext>
            </a:extLst>
          </p:cNvPr>
          <p:cNvSpPr txBox="1"/>
          <p:nvPr userDrawn="1"/>
        </p:nvSpPr>
        <p:spPr>
          <a:xfrm>
            <a:off x="11658600" y="6553200"/>
            <a:ext cx="4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B004024-4788-49A1-8383-7BFE39F0C56A}" type="slidenum">
              <a:rPr lang="en-US" sz="1400" smtClean="0">
                <a:solidFill>
                  <a:schemeClr val="tx1"/>
                </a:solidFill>
              </a:r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9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698" r:id="rId2"/>
    <p:sldLayoutId id="2147483705" r:id="rId3"/>
    <p:sldLayoutId id="2147483749" r:id="rId4"/>
    <p:sldLayoutId id="2147483746" r:id="rId5"/>
    <p:sldLayoutId id="2147483747" r:id="rId6"/>
    <p:sldLayoutId id="2147483748" r:id="rId7"/>
    <p:sldLayoutId id="2147483708" r:id="rId8"/>
    <p:sldLayoutId id="2147483715" r:id="rId9"/>
    <p:sldLayoutId id="2147483745" r:id="rId10"/>
    <p:sldLayoutId id="2147483750" r:id="rId11"/>
  </p:sldLayoutIdLst>
  <p:transition spd="med"/>
  <p:hf sldNum="0" hdr="0" ftr="0" dt="0"/>
  <p:txStyles>
    <p:titleStyle>
      <a:lvl1pPr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1pPr>
      <a:lvl2pPr indent="1143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2pPr>
      <a:lvl3pPr indent="2286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3pPr>
      <a:lvl4pPr indent="3429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4pPr>
      <a:lvl5pPr indent="4572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5pPr>
      <a:lvl6pPr indent="5715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6pPr>
      <a:lvl7pPr indent="6858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7pPr>
      <a:lvl8pPr indent="8001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8pPr>
      <a:lvl9pPr indent="914400" algn="ctr" defTabSz="292100" eaLnBrk="1" hangingPunct="1">
        <a:defRPr sz="56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1pPr>
      <a:lvl2pPr indent="1143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2pPr>
      <a:lvl3pPr indent="2286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3pPr>
      <a:lvl4pPr indent="3429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4pPr>
      <a:lvl5pPr indent="4572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5pPr>
      <a:lvl6pPr indent="5715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6pPr>
      <a:lvl7pPr indent="6858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7pPr>
      <a:lvl8pPr indent="8001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8pPr>
      <a:lvl9pPr indent="9144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9pPr>
    </p:bodyStyle>
    <p:otherStyle>
      <a:lvl1pPr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1pPr>
      <a:lvl2pPr indent="1143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2pPr>
      <a:lvl3pPr indent="2286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3pPr>
      <a:lvl4pPr indent="3429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4pPr>
      <a:lvl5pPr indent="4572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5pPr>
      <a:lvl6pPr indent="5715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6pPr>
      <a:lvl7pPr indent="6858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7pPr>
      <a:lvl8pPr indent="8001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8pPr>
      <a:lvl9pPr indent="9144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915990925?h=aa6dddf89c&amp;amp;app_id=122963" TargetMode="Externa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ibehow.com/shared/How_to_Take_a_3D_Virtual_Tour_in_MiCareerQuest__eptd0UJiQ1WwF07udQVo0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areerquest.org/for-students" TargetMode="External"/><Relationship Id="rId5" Type="http://schemas.openxmlformats.org/officeDocument/2006/relationships/hyperlink" Target="https://www.micareerquest.org/quadrant-maps" TargetMode="External"/><Relationship Id="rId4" Type="http://schemas.openxmlformats.org/officeDocument/2006/relationships/hyperlink" Target="https://www.micareerquest.org/3dwalkthrough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patton@westmiworks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://chrome-extension/efaidnbmnnnibpcajpcglclefindmkaj/https:/jobs.westmiworks.org/wp-content/uploads/sites/7/2022/03/2022-Hot-Jobs-List-FINAL-web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HxlVFeYxjI?feature=oembed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0627B79-2427-4629-9B64-7CABE914996A}"/>
              </a:ext>
            </a:extLst>
          </p:cNvPr>
          <p:cNvSpPr txBox="1">
            <a:spLocks/>
          </p:cNvSpPr>
          <p:nvPr/>
        </p:nvSpPr>
        <p:spPr>
          <a:xfrm>
            <a:off x="-30480" y="5410200"/>
            <a:ext cx="1222248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>
              <a:solidFill>
                <a:srgbClr val="F40C2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AB4E5-A8F8-A40F-0A38-36A869B3562C}"/>
              </a:ext>
            </a:extLst>
          </p:cNvPr>
          <p:cNvSpPr txBox="1"/>
          <p:nvPr/>
        </p:nvSpPr>
        <p:spPr>
          <a:xfrm>
            <a:off x="2859431" y="3555978"/>
            <a:ext cx="69904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3F5766"/>
                </a:solidFill>
                <a:latin typeface="Century Gothic"/>
              </a:rPr>
              <a:t>May 20, 2026 | DeVos Place</a:t>
            </a:r>
          </a:p>
        </p:txBody>
      </p:sp>
    </p:spTree>
    <p:extLst>
      <p:ext uri="{BB962C8B-B14F-4D97-AF65-F5344CB8AC3E}">
        <p14:creationId xmlns:p14="http://schemas.microsoft.com/office/powerpoint/2010/main" val="32725680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16114F3-C3E0-BFC6-E1A7-08B747CD07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nline Media 2" title="MiCareerQuest - 30 Sec - FINAL">
            <a:hlinkClick r:id="" action="ppaction://media"/>
            <a:extLst>
              <a:ext uri="{FF2B5EF4-FFF2-40B4-BE49-F238E27FC236}">
                <a16:creationId xmlns:a16="http://schemas.microsoft.com/office/drawing/2014/main" id="{7E6046BD-64C0-A0CC-18B5-8719F14D61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1801" y="1377108"/>
            <a:ext cx="8496621" cy="47868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B1ADBA-5FD5-1FC2-D7F9-A62493F65044}"/>
              </a:ext>
            </a:extLst>
          </p:cNvPr>
          <p:cNvSpPr txBox="1">
            <a:spLocks/>
          </p:cNvSpPr>
          <p:nvPr/>
        </p:nvSpPr>
        <p:spPr>
          <a:xfrm>
            <a:off x="832756" y="315686"/>
            <a:ext cx="10922241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/>
            <a:r>
              <a:rPr lang="en-US" sz="4400" b="1" dirty="0">
                <a:solidFill>
                  <a:schemeClr val="accent1"/>
                </a:solidFill>
                <a:latin typeface="Century Gothic"/>
              </a:rPr>
              <a:t>Video: MiCareerQuest Student Journey</a:t>
            </a:r>
            <a:br>
              <a:rPr lang="en-US" sz="4400" b="1" dirty="0">
                <a:solidFill>
                  <a:sysClr val="windowText" lastClr="000000"/>
                </a:solidFill>
                <a:latin typeface="Century Gothic"/>
              </a:rPr>
            </a:br>
            <a:endParaRPr lang="en-US" sz="4400" b="1" dirty="0">
              <a:solidFill>
                <a:schemeClr val="accent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008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3AB376-4193-4C2B-AD92-BF700971C80D}"/>
              </a:ext>
            </a:extLst>
          </p:cNvPr>
          <p:cNvSpPr/>
          <p:nvPr/>
        </p:nvSpPr>
        <p:spPr>
          <a:xfrm>
            <a:off x="3796090" y="-34128"/>
            <a:ext cx="6248400" cy="34631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en-US" sz="32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 algn="l">
              <a:lnSpc>
                <a:spcPct val="150000"/>
              </a:lnSpc>
            </a:pPr>
            <a:r>
              <a:rPr lang="en-US" sz="3200" b="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8,281</a:t>
            </a: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students registered.</a:t>
            </a:r>
          </a:p>
          <a:p>
            <a:pPr marL="914400" lvl="2" indent="0" algn="l">
              <a:lnSpc>
                <a:spcPct val="150000"/>
              </a:lnSpc>
            </a:pPr>
            <a:r>
              <a:rPr lang="en-US" sz="3200" b="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99 </a:t>
            </a:r>
            <a:r>
              <a:rPr lang="en-US" sz="32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participating employers</a:t>
            </a:r>
          </a:p>
          <a:p>
            <a:pPr marL="914400" lvl="2" indent="0" algn="l">
              <a:lnSpc>
                <a:spcPct val="150000"/>
              </a:lnSpc>
            </a:pPr>
            <a:r>
              <a:rPr lang="en-US" sz="3200" b="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309 </a:t>
            </a: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careers featured</a:t>
            </a:r>
          </a:p>
          <a:p>
            <a:pPr marL="914400" lvl="2" indent="0" algn="l">
              <a:lnSpc>
                <a:spcPct val="150000"/>
              </a:lnSpc>
            </a:pPr>
            <a:endParaRPr lang="en-US" sz="32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F904C-392B-0309-528F-4C449FEA6FDE}"/>
              </a:ext>
            </a:extLst>
          </p:cNvPr>
          <p:cNvSpPr txBox="1">
            <a:spLocks/>
          </p:cNvSpPr>
          <p:nvPr/>
        </p:nvSpPr>
        <p:spPr>
          <a:xfrm>
            <a:off x="152400" y="2133600"/>
            <a:ext cx="3733800" cy="25908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2026 Highlights</a:t>
            </a:r>
          </a:p>
          <a:p>
            <a:endParaRPr lang="en-US" sz="2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89096A-AC11-011F-55E8-5309CCBC1ED9}"/>
              </a:ext>
            </a:extLst>
          </p:cNvPr>
          <p:cNvGraphicFramePr>
            <a:graphicFrameLocks noGrp="1"/>
          </p:cNvGraphicFramePr>
          <p:nvPr/>
        </p:nvGraphicFramePr>
        <p:xfrm>
          <a:off x="4812090" y="3098800"/>
          <a:ext cx="6248400" cy="2400300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277956378"/>
                    </a:ext>
                  </a:extLst>
                </a:gridCol>
              </a:tblGrid>
              <a:tr h="24003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“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Roboto Regular"/>
                        </a:rPr>
                        <a:t>What I liked best was that it showed how many different options there were for things I could do after high school, it was nice to see things that </a:t>
                      </a:r>
                      <a:r>
                        <a:rPr lang="en-US" sz="2400" b="0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Roboto Regular"/>
                        </a:rPr>
                        <a:t>i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Roboto Regular"/>
                        </a:rPr>
                        <a:t> wasn't interested in before :)”   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Roboto Regular"/>
                        </a:rPr>
                        <a:t>  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–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2025 Student Participant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0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677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D869-B45D-6CF1-D26F-0C4F50A7D453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Photos/</a:t>
            </a:r>
          </a:p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Media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614EB6-C9D7-EC78-CB02-6B88CDC098E8}"/>
              </a:ext>
            </a:extLst>
          </p:cNvPr>
          <p:cNvSpPr txBox="1">
            <a:spLocks/>
          </p:cNvSpPr>
          <p:nvPr/>
        </p:nvSpPr>
        <p:spPr>
          <a:xfrm>
            <a:off x="4382530" y="489405"/>
            <a:ext cx="7809470" cy="60753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3815"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F6BC44-5289-C860-A553-7556540B5362}"/>
              </a:ext>
            </a:extLst>
          </p:cNvPr>
          <p:cNvSpPr txBox="1">
            <a:spLocks/>
          </p:cNvSpPr>
          <p:nvPr/>
        </p:nvSpPr>
        <p:spPr>
          <a:xfrm>
            <a:off x="4534930" y="641805"/>
            <a:ext cx="7259803" cy="60753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Student media (in school newspapers, video reporting programs) are invited to attend using press passes.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Reach out to cpatton@westmiworks.org with teacher or student media contact.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Photographs and videos will be taken and may be used in promotional materials regarding </a:t>
            </a:r>
            <a:r>
              <a:rPr lang="en-US" sz="2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MiCareerQuest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a release.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ensure all students attending are able to have their pictures and videos taken at this large, public event.  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interviews: we will seek parent/guardian release of student interviews taken for promotional purposes. Reporters may have different policies. 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Anonymized survey responses will be used</a:t>
            </a:r>
          </a:p>
          <a:p>
            <a:pPr algn="l">
              <a:spcAft>
                <a:spcPts val="1800"/>
              </a:spcAft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endParaRPr lang="en-US" sz="2400" u="sng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3815"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507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4B7F-DCA0-4D7B-F522-C64F96B527A2}"/>
              </a:ext>
            </a:extLst>
          </p:cNvPr>
          <p:cNvSpPr txBox="1">
            <a:spLocks/>
          </p:cNvSpPr>
          <p:nvPr/>
        </p:nvSpPr>
        <p:spPr>
          <a:xfrm>
            <a:off x="286107" y="2743200"/>
            <a:ext cx="3833829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Pre-Event Activities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B323F-1095-D694-3905-4CB9D44F63D3}"/>
              </a:ext>
            </a:extLst>
          </p:cNvPr>
          <p:cNvSpPr txBox="1"/>
          <p:nvPr/>
        </p:nvSpPr>
        <p:spPr>
          <a:xfrm>
            <a:off x="4514493" y="658624"/>
            <a:ext cx="7391400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students for the employers at the event (Educator Packet) and jobs represented by industry (Educator Packet). </a:t>
            </a:r>
          </a:p>
          <a:p>
            <a:pPr algn="l"/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Educator Packet: Student activities, with post-event activity! Very important to do before MiCQ – helps prepare students!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for exhibitors – Most important</a:t>
            </a:r>
          </a:p>
          <a:p>
            <a:pPr algn="l"/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resources available with additional activities (mynextmove.org)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44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FB3C-1BC3-B593-279C-470ADE24BE90}"/>
              </a:ext>
            </a:extLst>
          </p:cNvPr>
          <p:cNvSpPr txBox="1">
            <a:spLocks/>
          </p:cNvSpPr>
          <p:nvPr/>
        </p:nvSpPr>
        <p:spPr>
          <a:xfrm>
            <a:off x="286107" y="2743200"/>
            <a:ext cx="3833829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Pre-Event Activities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87BD-7DB4-7317-B565-A3B37D70E67C}"/>
              </a:ext>
            </a:extLst>
          </p:cNvPr>
          <p:cNvSpPr txBox="1"/>
          <p:nvPr/>
        </p:nvSpPr>
        <p:spPr>
          <a:xfrm>
            <a:off x="4537710" y="1515273"/>
            <a:ext cx="675513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3D Walkthrough Instructions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Link to 2025 3D Walkthrough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2026 Maps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Videos: For Students</a:t>
            </a:r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471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F447-28F3-993E-E5C0-1FC96300BF6E}"/>
              </a:ext>
            </a:extLst>
          </p:cNvPr>
          <p:cNvSpPr txBox="1">
            <a:spLocks/>
          </p:cNvSpPr>
          <p:nvPr/>
        </p:nvSpPr>
        <p:spPr>
          <a:xfrm>
            <a:off x="286107" y="2743200"/>
            <a:ext cx="3833829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Pre-Event Activities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187C9-ACB8-41A5-392B-A88066EBAD38}"/>
              </a:ext>
            </a:extLst>
          </p:cNvPr>
          <p:cNvSpPr txBox="1"/>
          <p:nvPr/>
        </p:nvSpPr>
        <p:spPr>
          <a:xfrm>
            <a:off x="4537710" y="7167"/>
            <a:ext cx="6755130" cy="6135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bus to MiCareerQuest: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potential questions to ask employers at the event.</a:t>
            </a:r>
          </a:p>
          <a:p>
            <a:pPr algn="l"/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expectations for students at event. There are many activities, so students do not generally move as a single class.</a:t>
            </a:r>
          </a:p>
          <a:p>
            <a:pPr algn="l"/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exit plans: students leave DeVos and then go left then right at the bridge to cross the Grand River.</a:t>
            </a:r>
          </a:p>
          <a:p>
            <a:pPr algn="l"/>
            <a:endParaRPr lang="en-US" sz="2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bring lanyards and inserts!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AC93D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Extra available at info desk</a:t>
            </a:r>
          </a:p>
        </p:txBody>
      </p:sp>
    </p:spTree>
    <p:extLst>
      <p:ext uri="{BB962C8B-B14F-4D97-AF65-F5344CB8AC3E}">
        <p14:creationId xmlns:p14="http://schemas.microsoft.com/office/powerpoint/2010/main" val="551110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0B13-945A-9B06-FBE5-791D750CBB6D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Arrival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F298E-C1DB-11EE-132D-35DE9D7A60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6"/>
          <a:stretch>
            <a:fillRect/>
          </a:stretch>
        </p:blipFill>
        <p:spPr>
          <a:xfrm>
            <a:off x="5496135" y="2363934"/>
            <a:ext cx="4932674" cy="4229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2024A-423A-B2A6-4902-2263A3A1FD58}"/>
              </a:ext>
            </a:extLst>
          </p:cNvPr>
          <p:cNvSpPr txBox="1"/>
          <p:nvPr/>
        </p:nvSpPr>
        <p:spPr>
          <a:xfrm>
            <a:off x="4582274" y="264376"/>
            <a:ext cx="6760396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Buses will line up on SCRIBNER AVENUE and wait to be directed by event  staff to proceed to drop off.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Buses will turn right onto MICHIGAN then turn right onto MONROE AVE.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Buses will drop off at the designated area on MONROE AVE (volunteers will be present to assist).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For the safety of students there will be NO DOUBLE PARKING TO UNLOAD.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Please unload as quickly as possible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Volunteers will be present to enforce the drop off process</a:t>
            </a:r>
          </a:p>
          <a:p>
            <a:pPr marL="342900" indent="-342900" algn="l" rtl="0" latinLnBrk="1" hangingPunct="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Pick up will be on SCRIBNER AVE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7675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A8DCF5-782F-9D21-BCD1-BC8E88061F0A}"/>
              </a:ext>
            </a:extLst>
          </p:cNvPr>
          <p:cNvSpPr txBox="1"/>
          <p:nvPr/>
        </p:nvSpPr>
        <p:spPr>
          <a:xfrm>
            <a:off x="4889183" y="155645"/>
            <a:ext cx="609790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Mt. Vernon is down to a single lane due to soccer stadium construction</a:t>
            </a:r>
          </a:p>
          <a:p>
            <a:endParaRPr lang="en-US" sz="2400" b="0" dirty="0">
              <a:solidFill>
                <a:srgbClr val="0000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dirty="0">
                <a:solidFill>
                  <a:srgbClr val="000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other major road closures to note this year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C064C2-6C53-627A-BBB5-A120EA8D44D1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Road Closures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F05F-C7B7-46EE-2219-8AAB9C1A5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39" y="2205549"/>
            <a:ext cx="7924303" cy="38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49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74B9E9-472B-3182-62EF-CEB8267D3A26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Arrival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: Greeting</a:t>
            </a: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CA600-8ABC-D5AC-51B0-F7C901B3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28" y="142416"/>
            <a:ext cx="4610743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2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0455-952A-3102-1746-E657610E86C5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Arrival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7EB5AB-E10D-4F52-BB61-F693D8B6FCC3}"/>
              </a:ext>
            </a:extLst>
          </p:cNvPr>
          <p:cNvSpPr txBox="1">
            <a:spLocks/>
          </p:cNvSpPr>
          <p:nvPr/>
        </p:nvSpPr>
        <p:spPr>
          <a:xfrm>
            <a:off x="4382530" y="489405"/>
            <a:ext cx="7809470" cy="60753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Every student and chaperone should have lanyard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Chaperone will complete survey questions on mobile phone using QR code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Arrive to DeVos Place and in exchange for information about number of students, you will receive:</a:t>
            </a:r>
          </a:p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</a:t>
            </a: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1. School sign to gather after MiCareerQuest with</a:t>
            </a:r>
          </a:p>
          <a:p>
            <a:pPr algn="l"/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2. Surveys to give to students on bus ride home</a:t>
            </a:r>
          </a:p>
          <a:p>
            <a:pPr algn="l"/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3. </a:t>
            </a:r>
            <a:r>
              <a:rPr lang="en-US" sz="24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MiCareerQuest</a:t>
            </a: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backpacks for all students</a:t>
            </a:r>
          </a:p>
          <a:p>
            <a:pPr marL="342900" lvl="1" indent="-342900" algn="l">
              <a:buFont typeface="Arial"/>
              <a:buChar char="•"/>
            </a:pPr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No outside backpacks allowed</a:t>
            </a: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: One chaperone should bring a backpack to hold their sign during </a:t>
            </a:r>
            <a:r>
              <a:rPr lang="en-US" sz="24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MiCareerQuest</a:t>
            </a: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Medical devices and medical products are allowed, but all bags, including chaperone bag, </a:t>
            </a:r>
            <a:r>
              <a:rPr lang="en-US" sz="24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subject to inspection.</a:t>
            </a: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3815"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347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C62D-CA92-40A1-9CCC-D2C16616E366}"/>
              </a:ext>
            </a:extLst>
          </p:cNvPr>
          <p:cNvSpPr txBox="1">
            <a:spLocks/>
          </p:cNvSpPr>
          <p:nvPr/>
        </p:nvSpPr>
        <p:spPr>
          <a:xfrm>
            <a:off x="685800" y="342899"/>
            <a:ext cx="9944818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>
              <a:solidFill>
                <a:srgbClr val="3F576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E8707B7-AE3F-8D5B-CEAB-C5297DBDE67F}"/>
              </a:ext>
            </a:extLst>
          </p:cNvPr>
          <p:cNvSpPr>
            <a:spLocks noGrp="1"/>
          </p:cNvSpPr>
          <p:nvPr/>
        </p:nvSpPr>
        <p:spPr>
          <a:xfrm>
            <a:off x="849086" y="332902"/>
            <a:ext cx="6748472" cy="770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rgbClr val="3F5666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sz="4400" b="1">
                <a:solidFill>
                  <a:schemeClr val="accent1"/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577D-A57E-0567-061F-1117696497C8}"/>
              </a:ext>
            </a:extLst>
          </p:cNvPr>
          <p:cNvSpPr txBox="1">
            <a:spLocks/>
          </p:cNvSpPr>
          <p:nvPr/>
        </p:nvSpPr>
        <p:spPr>
          <a:xfrm>
            <a:off x="685800" y="1369254"/>
            <a:ext cx="5222587" cy="50053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/>
                <a:cs typeface="Calibri"/>
              </a:rPr>
              <a:t>Event Management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/>
                <a:cs typeface="Calibri"/>
              </a:rPr>
              <a:t> – West MI Works!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n-lt"/>
                <a:cs typeface="Calibri"/>
              </a:rPr>
              <a:t>Director of Development and Innovation, Chad Patton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n-lt"/>
                <a:cs typeface="Calibri"/>
              </a:rPr>
              <a:t>Project Manager, Jennifer Summers</a:t>
            </a:r>
            <a:b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n-lt"/>
                <a:cs typeface="Calibri"/>
              </a:rPr>
            </a:b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n-lt"/>
                <a:cs typeface="Calibri"/>
              </a:rPr>
              <a:t>Project Manager, Marlene Brostrom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n-lt"/>
                <a:cs typeface="+mn-lt"/>
              </a:rPr>
              <a:t>Industry Council Leads– West MI Works!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Advanced manufacturing lead, Paul Sischo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Agribusiness lead, Carol Distel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Construction lead, Joshua Perkins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Explore hospitality lead, Brittany Gray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Health sciences lead, Brad Sims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Information technology lead, Virginia Berger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0" i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/>
                <a:cs typeface="Calibri"/>
              </a:rPr>
              <a:t>Intermediate Schools Districts (ISDs)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Allegan Area Educational Services Agency, Beth Johnston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Barry ISD, Rich Franklin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Ionia ISD, Dane Sanders &amp; Chad Patton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Kent ISD</a:t>
            </a:r>
            <a:r>
              <a:rPr lang="en-US" sz="1400" b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Krista Harmon </a:t>
            </a: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and Ryan Graham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Montcalm Area ISD, Penny Dora &amp; Ashley Reisbig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Muskegon Area ISD, Stephen Pettifor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Ottawa Area ISD, David Ladd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800" i="1" dirty="0">
              <a:solidFill>
                <a:schemeClr val="bg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F653E2-75B9-67B3-E879-A0313EBA624F}"/>
              </a:ext>
            </a:extLst>
          </p:cNvPr>
          <p:cNvSpPr txBox="1">
            <a:spLocks/>
          </p:cNvSpPr>
          <p:nvPr/>
        </p:nvSpPr>
        <p:spPr>
          <a:xfrm>
            <a:off x="5361326" y="1369254"/>
            <a:ext cx="6527663" cy="3586090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/>
                <a:cs typeface="Calibri"/>
              </a:rPr>
              <a:t>Employer Champions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Advanced Manufacturing</a:t>
            </a:r>
            <a:endParaRPr lang="en-US" sz="15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Jake Hall, The Manufacturing Millennial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Kacey Regan, </a:t>
            </a:r>
            <a:r>
              <a:rPr lang="en-US" sz="15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DeWys</a:t>
            </a: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Manufacturing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Agribusiness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Austyn Baldasare, Hearthside Food Solutions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Aimee Misiewicz, </a:t>
            </a:r>
            <a:r>
              <a:rPr lang="en-US" sz="15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Herbruck’s</a:t>
            </a: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Poultry Ranch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Construction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Kevin Lutz, Feyen Zylstra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John A. Hartwell, Operating Engineers Local 324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Explore Hospitality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Heather Day, Gerald R. Ford Airport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Lisa Calhoun, Kent County Hotel Association, Sheraton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Amy Young, Destination Consultants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Health Sciences </a:t>
            </a:r>
            <a:endParaRPr lang="en-US" sz="15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Steven Smith, University of Michigan Health - West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Information Technology</a:t>
            </a:r>
            <a:endParaRPr lang="en-US" sz="15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lvl="1"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Eileen Boekestein, Michigan Department of Environment, Great Lakes, and Energy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Sharon Vriend-Robinette, </a:t>
            </a:r>
            <a:r>
              <a:rPr lang="en-US" sz="15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Corewell</a:t>
            </a:r>
            <a:r>
              <a:rPr lang="en-US" sz="15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Health Information Technology</a:t>
            </a:r>
            <a:endParaRPr lang="en-US" sz="15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788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49648-F16A-C203-7DF1-7B5AC6BE7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77"/>
          <a:stretch>
            <a:fillRect/>
          </a:stretch>
        </p:blipFill>
        <p:spPr>
          <a:xfrm>
            <a:off x="5788632" y="1885949"/>
            <a:ext cx="4650882" cy="39960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0F5A212-3C9D-639E-50CB-4DBBE2B0FD6A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Bus Parking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77B9E-035C-2237-21B1-876304E2EA7A}"/>
              </a:ext>
            </a:extLst>
          </p:cNvPr>
          <p:cNvSpPr txBox="1"/>
          <p:nvPr/>
        </p:nvSpPr>
        <p:spPr>
          <a:xfrm>
            <a:off x="5039833" y="5865922"/>
            <a:ext cx="607119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Get bus driver’s phone number to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reconnect after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3BB49-BC24-C7A5-9EF8-F04A0BEA4A27}"/>
              </a:ext>
            </a:extLst>
          </p:cNvPr>
          <p:cNvSpPr txBox="1"/>
          <p:nvPr/>
        </p:nvSpPr>
        <p:spPr>
          <a:xfrm>
            <a:off x="5143500" y="369787"/>
            <a:ext cx="627697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Regular"/>
              </a:rPr>
              <a:t>The city encourages school and other buses to park on-street in dedicated bus parking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 Parking is available on Scribner Ave (one way north) between Pearl and Bridge street, and</a:t>
            </a:r>
          </a:p>
          <a:p>
            <a:pPr marL="171450" marR="0" indent="-1714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of Bridge Street continuing north on Scribner Ave</a:t>
            </a:r>
          </a:p>
          <a:p>
            <a:pPr marL="171450" marR="0" indent="-1714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 parking is on a first-come-first-served basis.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87230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C7C6-289C-92FD-74E1-D9D5699B529B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Student Experience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AB715-2CBB-8D6D-2A7C-138BDAC6C2C1}"/>
              </a:ext>
            </a:extLst>
          </p:cNvPr>
          <p:cNvSpPr txBox="1">
            <a:spLocks/>
          </p:cNvSpPr>
          <p:nvPr/>
        </p:nvSpPr>
        <p:spPr>
          <a:xfrm>
            <a:off x="4475747" y="304800"/>
            <a:ext cx="7753323" cy="30289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algn="l"/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j-lt"/>
                <a:cs typeface="Calibri"/>
              </a:rPr>
              <a:t>Students come in from one of three sessions:</a:t>
            </a:r>
            <a:endParaRPr lang="en-US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42900" lvl="2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j-lt"/>
                <a:cs typeface="Calibri"/>
              </a:rPr>
              <a:t>8:30 am – 10:15 am</a:t>
            </a:r>
          </a:p>
          <a:p>
            <a:pPr marL="342900" lvl="2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j-lt"/>
                <a:cs typeface="Calibri"/>
              </a:rPr>
              <a:t>10:15 am – noon</a:t>
            </a:r>
            <a:endParaRPr lang="en-US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+mj-lt"/>
                <a:cs typeface="Calibri"/>
              </a:rPr>
              <a:t>12pm – 1:45 pm</a:t>
            </a:r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"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3815" lvl="1" indent="0" algn="l"/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Students start in one of the exhibit spaces and move throughout the hall to experience all six industries.</a:t>
            </a: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9D4994A-738A-08F9-BB08-A418A5213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164492" cy="3248012"/>
          </a:xfrm>
          <a:prstGeom prst="rect">
            <a:avLst/>
          </a:prstGeom>
        </p:spPr>
      </p:pic>
      <p:pic>
        <p:nvPicPr>
          <p:cNvPr id="7" name="Picture 6" descr="A picture containing person, indoor, group&#10;&#10;Description automatically generated">
            <a:extLst>
              <a:ext uri="{FF2B5EF4-FFF2-40B4-BE49-F238E27FC236}">
                <a16:creationId xmlns:a16="http://schemas.microsoft.com/office/drawing/2014/main" id="{D9473052-1187-DC69-ACC3-3591673F9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81" y="3524251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90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CDEF8D-2764-5AED-B6B5-3D5F5CB5FD9B}"/>
              </a:ext>
            </a:extLst>
          </p:cNvPr>
          <p:cNvSpPr txBox="1"/>
          <p:nvPr/>
        </p:nvSpPr>
        <p:spPr>
          <a:xfrm>
            <a:off x="4536989" y="482039"/>
            <a:ext cx="7391400" cy="5893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Students will arrive via the Monroe entrance and will wait in the Grand Gallery until their assigned start time. 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23 minutes in each industry sector.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Music marks when students will need to switch quadrants. Follow their color pool noodles.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If you need to leave early, reach out to Chad at </a:t>
            </a: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3"/>
              </a:rPr>
              <a:t>cpatton@westmiworks.org</a:t>
            </a: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or notify the overhead announcer stationed near the concession stand if day of event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B0135E-BEEB-6572-F84D-E1308E4D31B1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Student Experience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88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D1D028-900A-4C1A-8221-3A1AAC7098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-2553493" y="2730500"/>
            <a:ext cx="6858000" cy="1397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6000" b="1" dirty="0">
                <a:solidFill>
                  <a:schemeClr val="accent1"/>
                </a:solidFill>
                <a:latin typeface="Century Gothic"/>
              </a:rPr>
              <a:t>Student Flow</a:t>
            </a:r>
          </a:p>
        </p:txBody>
      </p:sp>
      <p:pic>
        <p:nvPicPr>
          <p:cNvPr id="10" name="Graphic 9" descr="Bus with solid fill">
            <a:extLst>
              <a:ext uri="{FF2B5EF4-FFF2-40B4-BE49-F238E27FC236}">
                <a16:creationId xmlns:a16="http://schemas.microsoft.com/office/drawing/2014/main" id="{E3CBA391-E8FB-B824-131E-DB1B25E0D6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81938" y="5863207"/>
            <a:ext cx="914400" cy="91440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CA65714-73B9-F028-AE16-D9118681E110}"/>
              </a:ext>
            </a:extLst>
          </p:cNvPr>
          <p:cNvCxnSpPr>
            <a:cxnSpLocks/>
          </p:cNvCxnSpPr>
          <p:nvPr/>
        </p:nvCxnSpPr>
        <p:spPr>
          <a:xfrm rot="10800000">
            <a:off x="4331971" y="6214788"/>
            <a:ext cx="1239439" cy="143631"/>
          </a:xfrm>
          <a:prstGeom prst="bentConnector3">
            <a:avLst>
              <a:gd name="adj1" fmla="val 50000"/>
            </a:avLst>
          </a:prstGeom>
          <a:noFill/>
          <a:ln w="50800" cap="rnd">
            <a:solidFill>
              <a:srgbClr val="9E9F9E"/>
            </a:solidFill>
            <a:custDash>
              <a:ds d="100000" sp="200000"/>
            </a:custDash>
            <a:round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7DAE23-CEFF-BFBD-B5CD-8D0188E2CB4A}"/>
              </a:ext>
            </a:extLst>
          </p:cNvPr>
          <p:cNvSpPr txBox="1"/>
          <p:nvPr/>
        </p:nvSpPr>
        <p:spPr>
          <a:xfrm>
            <a:off x="5259262" y="6214787"/>
            <a:ext cx="101149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Bus Drop Off</a:t>
            </a:r>
          </a:p>
        </p:txBody>
      </p:sp>
      <p:pic>
        <p:nvPicPr>
          <p:cNvPr id="13" name="Picture 12" descr="A diagram of a building&#10;&#10;AI-generated content may be incorrect.">
            <a:extLst>
              <a:ext uri="{FF2B5EF4-FFF2-40B4-BE49-F238E27FC236}">
                <a16:creationId xmlns:a16="http://schemas.microsoft.com/office/drawing/2014/main" id="{EBA506F6-A8CC-1F75-EBFB-E6821E743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74" y="97360"/>
            <a:ext cx="3763180" cy="60130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A3D365-4E80-E733-69E9-6724BC441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39" y="93945"/>
            <a:ext cx="3738732" cy="60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0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0B65B18-FB31-8E7F-1869-14B3B1A90B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diagram of a school bus&#10;&#10;Description automatically generated">
            <a:extLst>
              <a:ext uri="{FF2B5EF4-FFF2-40B4-BE49-F238E27FC236}">
                <a16:creationId xmlns:a16="http://schemas.microsoft.com/office/drawing/2014/main" id="{7EBBB9C0-D6F1-3171-A330-1F2655EA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83" y="84116"/>
            <a:ext cx="8563371" cy="66897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D5AA44-1B6A-FD9B-D391-B8E1F1A77B57}"/>
              </a:ext>
            </a:extLst>
          </p:cNvPr>
          <p:cNvSpPr txBox="1">
            <a:spLocks/>
          </p:cNvSpPr>
          <p:nvPr/>
        </p:nvSpPr>
        <p:spPr>
          <a:xfrm rot="16200000">
            <a:off x="-2553493" y="2730500"/>
            <a:ext cx="6858000" cy="1397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6000" b="1" dirty="0">
                <a:solidFill>
                  <a:schemeClr val="accent1"/>
                </a:solidFill>
                <a:latin typeface="Century Gothic"/>
              </a:rPr>
              <a:t>Student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9967E-F318-07D8-671F-EAEC8E65B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414" y="990600"/>
            <a:ext cx="1436507" cy="6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398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2709"/>
            <a:ext cx="8229600" cy="815770"/>
          </a:xfrm>
        </p:spPr>
        <p:txBody>
          <a:bodyPr/>
          <a:lstStyle/>
          <a:p>
            <a:r>
              <a:rPr lang="en-US" sz="3600" dirty="0"/>
              <a:t>EXIT PLANS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05236"/>
            <a:ext cx="8229600" cy="685800"/>
          </a:xfrm>
        </p:spPr>
        <p:txBody>
          <a:bodyPr/>
          <a:lstStyle/>
          <a:p>
            <a:endParaRPr lang="en-US"/>
          </a:p>
          <a:p>
            <a:pPr marL="457200" lvl="1" indent="0"/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90DBFDE-98FD-CE4C-B0C5-FAEEEB563463}"/>
              </a:ext>
            </a:extLst>
          </p:cNvPr>
          <p:cNvSpPr/>
          <p:nvPr/>
        </p:nvSpPr>
        <p:spPr>
          <a:xfrm>
            <a:off x="9171397" y="2115588"/>
            <a:ext cx="3020603" cy="3608006"/>
          </a:xfrm>
          <a:prstGeom prst="leftArrow">
            <a:avLst/>
          </a:prstGeom>
          <a:solidFill>
            <a:srgbClr val="FAC93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j-lt"/>
              <a:ea typeface="+mj-ea"/>
              <a:cs typeface="+mj-cs"/>
              <a:sym typeface="Roboto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048E7-804B-1645-2A79-1FD4772DE0A6}"/>
              </a:ext>
            </a:extLst>
          </p:cNvPr>
          <p:cNvSpPr txBox="1"/>
          <p:nvPr/>
        </p:nvSpPr>
        <p:spPr>
          <a:xfrm>
            <a:off x="9613186" y="3221964"/>
            <a:ext cx="257881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Exit Plan on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every student lanyard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A57A6-9D9E-9747-B042-DD739CE86487}"/>
              </a:ext>
            </a:extLst>
          </p:cNvPr>
          <p:cNvSpPr txBox="1"/>
          <p:nvPr/>
        </p:nvSpPr>
        <p:spPr>
          <a:xfrm>
            <a:off x="334514" y="1452427"/>
            <a:ext cx="4333207" cy="52475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Color papers will show doors to exit from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Carpool/chaperone-driven students: Exit same way. After DeVos Place building, break left to go to parking lot (bus driven students will go right to go over Grand River)</a:t>
            </a:r>
          </a:p>
        </p:txBody>
      </p:sp>
      <p:pic>
        <p:nvPicPr>
          <p:cNvPr id="5" name="Picture 4" descr="A diagram of a building&#10;&#10;AI-generated content may be incorrect.">
            <a:extLst>
              <a:ext uri="{FF2B5EF4-FFF2-40B4-BE49-F238E27FC236}">
                <a16:creationId xmlns:a16="http://schemas.microsoft.com/office/drawing/2014/main" id="{6D650BC6-A83C-E35B-EA8B-68A83B51F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0"/>
            <a:ext cx="4262300" cy="68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B0135E-BEEB-6572-F84D-E1308E4D31B1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Exterior Exit Plan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2A3C9-5DFB-F5BD-C823-37037E1E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982" y="245166"/>
            <a:ext cx="6110978" cy="4772663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FFB77D7-0280-0957-766A-7C7C9716427A}"/>
              </a:ext>
            </a:extLst>
          </p:cNvPr>
          <p:cNvSpPr/>
          <p:nvPr/>
        </p:nvSpPr>
        <p:spPr>
          <a:xfrm>
            <a:off x="7281939" y="2165726"/>
            <a:ext cx="770562" cy="750013"/>
          </a:xfrm>
          <a:prstGeom prst="star5">
            <a:avLst/>
          </a:prstGeom>
          <a:solidFill>
            <a:srgbClr val="FAC93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j-lt"/>
              <a:ea typeface="+mj-ea"/>
              <a:cs typeface="+mj-cs"/>
              <a:sym typeface="Roboto Regular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4E3605-6F84-8C80-228C-BF7719193A69}"/>
              </a:ext>
            </a:extLst>
          </p:cNvPr>
          <p:cNvCxnSpPr>
            <a:cxnSpLocks/>
          </p:cNvCxnSpPr>
          <p:nvPr/>
        </p:nvCxnSpPr>
        <p:spPr>
          <a:xfrm flipV="1">
            <a:off x="5595219" y="2743200"/>
            <a:ext cx="1834281" cy="2419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8D5275-01E5-D9C6-2921-7FC3F2988320}"/>
              </a:ext>
            </a:extLst>
          </p:cNvPr>
          <p:cNvSpPr txBox="1"/>
          <p:nvPr/>
        </p:nvSpPr>
        <p:spPr>
          <a:xfrm>
            <a:off x="4341222" y="5073751"/>
            <a:ext cx="457417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your school sign to meet your 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here, arranged by lanyard colors. USE BUDDY SYSTEM. 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C7502-549E-B2FA-7CB4-4FE45CC2C027}"/>
              </a:ext>
            </a:extLst>
          </p:cNvPr>
          <p:cNvSpPr txBox="1"/>
          <p:nvPr/>
        </p:nvSpPr>
        <p:spPr>
          <a:xfrm>
            <a:off x="9155637" y="5272327"/>
            <a:ext cx="304474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Breakaway for chaperone-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driven students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Roboto Regular"/>
            </a:endParaRPr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66B9F2F6-79DC-8880-A3CD-FA1A074C177A}"/>
              </a:ext>
            </a:extLst>
          </p:cNvPr>
          <p:cNvSpPr/>
          <p:nvPr/>
        </p:nvSpPr>
        <p:spPr>
          <a:xfrm>
            <a:off x="8873003" y="5454314"/>
            <a:ext cx="393405" cy="298248"/>
          </a:xfrm>
          <a:prstGeom prst="star7">
            <a:avLst/>
          </a:prstGeom>
          <a:solidFill>
            <a:srgbClr val="FAC93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j-lt"/>
              <a:ea typeface="+mj-ea"/>
              <a:cs typeface="+mj-cs"/>
              <a:sym typeface="Roboto Regular"/>
            </a:endParaRPr>
          </a:p>
        </p:txBody>
      </p:sp>
      <p:sp>
        <p:nvSpPr>
          <p:cNvPr id="21" name="Star: 7 Points 20">
            <a:extLst>
              <a:ext uri="{FF2B5EF4-FFF2-40B4-BE49-F238E27FC236}">
                <a16:creationId xmlns:a16="http://schemas.microsoft.com/office/drawing/2014/main" id="{2F438CE0-E671-2885-D10A-CBD873E4DC36}"/>
              </a:ext>
            </a:extLst>
          </p:cNvPr>
          <p:cNvSpPr/>
          <p:nvPr/>
        </p:nvSpPr>
        <p:spPr>
          <a:xfrm>
            <a:off x="8915400" y="3291840"/>
            <a:ext cx="308610" cy="308610"/>
          </a:xfrm>
          <a:prstGeom prst="star7">
            <a:avLst/>
          </a:prstGeom>
          <a:solidFill>
            <a:srgbClr val="FAC93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j-lt"/>
              <a:ea typeface="+mj-ea"/>
              <a:cs typeface="+mj-cs"/>
              <a:sym typeface="Roboto Regular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2CA96C-93C3-2C00-0D56-436E7BB0ED9C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9224010" y="3600450"/>
            <a:ext cx="1453999" cy="1671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561E8D-E726-2302-A41C-40D0463DDC89}"/>
              </a:ext>
            </a:extLst>
          </p:cNvPr>
          <p:cNvSpPr txBox="1"/>
          <p:nvPr/>
        </p:nvSpPr>
        <p:spPr>
          <a:xfrm>
            <a:off x="5129213" y="6189047"/>
            <a:ext cx="609790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 weather appropriate clothing.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Roboto Regular"/>
              </a:rPr>
              <a:t>Will take 15-20 minutes to gather after session ending. </a:t>
            </a:r>
          </a:p>
        </p:txBody>
      </p:sp>
    </p:spTree>
    <p:extLst>
      <p:ext uri="{BB962C8B-B14F-4D97-AF65-F5344CB8AC3E}">
        <p14:creationId xmlns:p14="http://schemas.microsoft.com/office/powerpoint/2010/main" val="73266288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6108D-E1BF-D8EA-859D-DE863D55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35176E-D393-9FF8-6527-70AEADD37E50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Exterior Exit 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&amp; CJ Students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5CC49-1C20-E19F-CDE8-46186D0F1B8E}"/>
              </a:ext>
            </a:extLst>
          </p:cNvPr>
          <p:cNvSpPr txBox="1"/>
          <p:nvPr/>
        </p:nvSpPr>
        <p:spPr>
          <a:xfrm>
            <a:off x="4752975" y="1398473"/>
            <a:ext cx="6629400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Regular"/>
              </a:rPr>
              <a:t>A Note About the Exit Plan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Regular"/>
              </a:rPr>
              <a:t>Session II Exit guides are a combination of Criminal Justice             Students and Volunteers</a:t>
            </a:r>
          </a:p>
          <a:p>
            <a:pPr marL="285750" marR="0" indent="-2857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 Regular"/>
            </a:endParaRP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Exit Team has been instructed to stop schools from gathering immediately outside the exit doors</a:t>
            </a: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Regular"/>
              </a:rPr>
              <a:t>Please take count of your students once across the bridge</a:t>
            </a: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 Regular"/>
            </a:endParaRP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Reminder: CJ students are high school students; we have had       complaints of chaperones pushing these teenagers</a:t>
            </a: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they are General Volunteers or CJ students please be respectful and help us to clear the exits and exhibit halls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639940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F2D8-883D-11C9-F1B6-43F0B8865100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Bus ride home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DE47A-A727-CCA7-67CB-B8620FA3823D}"/>
              </a:ext>
            </a:extLst>
          </p:cNvPr>
          <p:cNvSpPr txBox="1"/>
          <p:nvPr/>
        </p:nvSpPr>
        <p:spPr>
          <a:xfrm>
            <a:off x="4536989" y="1259175"/>
            <a:ext cx="7391400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Students receive survey link via QR code. Have them fill this out on bus ride back. DO NOT GIVE OUT BEFORE.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Educator survey available on micareerquest.org – SCECH credit available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Prizes available for survey responses for educators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3172214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9ACA-815F-52AC-023F-1B94D53EB739}"/>
              </a:ext>
            </a:extLst>
          </p:cNvPr>
          <p:cNvSpPr txBox="1">
            <a:spLocks/>
          </p:cNvSpPr>
          <p:nvPr/>
        </p:nvSpPr>
        <p:spPr>
          <a:xfrm>
            <a:off x="228600" y="2743200"/>
            <a:ext cx="3733800" cy="1371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>
                <a:solidFill>
                  <a:schemeClr val="tx1"/>
                </a:solidFill>
                <a:latin typeface="Century Gothic"/>
              </a:rPr>
              <a:t>Exhibit Sample</a:t>
            </a:r>
          </a:p>
        </p:txBody>
      </p:sp>
      <p:pic>
        <p:nvPicPr>
          <p:cNvPr id="15" name="Picture Placeholder 14" descr="A group of people playing basketball&#10;&#10;Description automatically generated with low confidence">
            <a:extLst>
              <a:ext uri="{FF2B5EF4-FFF2-40B4-BE49-F238E27FC236}">
                <a16:creationId xmlns:a16="http://schemas.microsoft.com/office/drawing/2014/main" id="{E66C13EB-C2C8-AB5C-B672-BD1A38F7A8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" b="4228"/>
          <a:stretch>
            <a:fillRect/>
          </a:stretch>
        </p:blipFill>
        <p:spPr>
          <a:xfrm>
            <a:off x="3124200" y="2173288"/>
            <a:ext cx="2940050" cy="3249612"/>
          </a:xfrm>
        </p:spPr>
      </p:pic>
      <p:pic>
        <p:nvPicPr>
          <p:cNvPr id="13" name="Picture Placeholder 12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8EEE7E1A-B851-E8F3-76BB-06193645FE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13177"/>
          <a:stretch>
            <a:fillRect/>
          </a:stretch>
        </p:blipFill>
        <p:spPr>
          <a:xfrm>
            <a:off x="69850" y="2173288"/>
            <a:ext cx="2941638" cy="3249612"/>
          </a:xfrm>
        </p:spPr>
      </p:pic>
      <p:pic>
        <p:nvPicPr>
          <p:cNvPr id="17" name="Picture Placeholder 1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24FEC2B-6C89-245B-FB91-6DCA7BBCCA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4234"/>
          <a:stretch>
            <a:fillRect/>
          </a:stretch>
        </p:blipFill>
        <p:spPr>
          <a:xfrm>
            <a:off x="6176963" y="2173288"/>
            <a:ext cx="2941637" cy="3249612"/>
          </a:xfrm>
        </p:spPr>
      </p:pic>
      <p:pic>
        <p:nvPicPr>
          <p:cNvPr id="19" name="Picture Placeholder 18" descr="A picture containing person, indoor, shop&#10;&#10;Description automatically generated">
            <a:extLst>
              <a:ext uri="{FF2B5EF4-FFF2-40B4-BE49-F238E27FC236}">
                <a16:creationId xmlns:a16="http://schemas.microsoft.com/office/drawing/2014/main" id="{031A44C0-98A8-986C-E0BA-5BDB1FEA63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 b="4188"/>
          <a:stretch>
            <a:fillRect/>
          </a:stretch>
        </p:blipFill>
        <p:spPr>
          <a:xfrm>
            <a:off x="9190038" y="2173288"/>
            <a:ext cx="2941637" cy="3249612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5A2768B-F176-8F67-B354-C7472B90C44E}"/>
              </a:ext>
            </a:extLst>
          </p:cNvPr>
          <p:cNvSpPr>
            <a:spLocks noGrp="1"/>
          </p:cNvSpPr>
          <p:nvPr/>
        </p:nvSpPr>
        <p:spPr>
          <a:xfrm>
            <a:off x="849086" y="332902"/>
            <a:ext cx="6748472" cy="770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rgbClr val="3F5666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sz="4400" b="1" dirty="0">
                <a:solidFill>
                  <a:schemeClr val="accent1"/>
                </a:solidFill>
              </a:rPr>
              <a:t>Exhibit Examples</a:t>
            </a:r>
          </a:p>
        </p:txBody>
      </p:sp>
    </p:spTree>
    <p:extLst>
      <p:ext uri="{BB962C8B-B14F-4D97-AF65-F5344CB8AC3E}">
        <p14:creationId xmlns:p14="http://schemas.microsoft.com/office/powerpoint/2010/main" val="38290738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DAF6-3012-000A-B2B6-9BDB59ECB80C}"/>
              </a:ext>
            </a:extLst>
          </p:cNvPr>
          <p:cNvSpPr txBox="1">
            <a:spLocks/>
          </p:cNvSpPr>
          <p:nvPr/>
        </p:nvSpPr>
        <p:spPr>
          <a:xfrm>
            <a:off x="116840" y="2771015"/>
            <a:ext cx="3733800" cy="13159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>
                <a:solidFill>
                  <a:schemeClr val="tx1"/>
                </a:solidFill>
                <a:latin typeface="Century Gothic"/>
              </a:rPr>
              <a:t>The</a:t>
            </a:r>
            <a:endParaRPr lang="en-US" sz="4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000">
                <a:solidFill>
                  <a:schemeClr val="tx1"/>
                </a:solidFill>
                <a:latin typeface="Century Gothic"/>
              </a:rPr>
              <a:t>Need</a:t>
            </a:r>
            <a:br>
              <a:rPr lang="en-US" sz="4000" b="1">
                <a:latin typeface="Century Gothic" panose="020B0502020202020204" pitchFamily="34" charset="0"/>
              </a:rPr>
            </a:br>
            <a:endParaRPr lang="en-US" sz="4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DE0491-221B-AD97-7E54-9C7C91F4B01D}"/>
              </a:ext>
            </a:extLst>
          </p:cNvPr>
          <p:cNvSpPr txBox="1">
            <a:spLocks/>
          </p:cNvSpPr>
          <p:nvPr/>
        </p:nvSpPr>
        <p:spPr>
          <a:xfrm>
            <a:off x="4634122" y="1409909"/>
            <a:ext cx="7111884" cy="269619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algn="l"/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 the next five years:</a:t>
            </a:r>
            <a:endParaRPr lang="en-US" sz="2400" b="0">
              <a:solidFill>
                <a:schemeClr val="bg1">
                  <a:lumMod val="95000"/>
                  <a:lumOff val="5000"/>
                </a:schemeClr>
              </a:solidFill>
              <a:latin typeface="Century Gothic" panose="020F0302020204030204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Baby Boomers will be approximately 61-80 years old</a:t>
            </a:r>
            <a:endParaRPr lang="en-US" sz="2400" b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 first Gen Xers will become eligible for Social </a:t>
            </a:r>
            <a:r>
              <a:rPr lang="en-US" sz="2400" b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Security and Medicare and begin to retire in 2027</a:t>
            </a:r>
            <a:endParaRPr lang="en-US" sz="2400" b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0" dirty="0">
              <a:solidFill>
                <a:srgbClr val="FFFFFF"/>
              </a:solidFill>
              <a:latin typeface="Century Gothic"/>
              <a:ea typeface="Calibri"/>
              <a:cs typeface="Calibri"/>
            </a:endParaRPr>
          </a:p>
          <a:p>
            <a:pPr algn="l"/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We need to add 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4.6 million workers every year </a:t>
            </a:r>
            <a:r>
              <a:rPr lang="en-US" sz="2400" b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to replace</a:t>
            </a: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them as they retire</a:t>
            </a:r>
            <a:r>
              <a:rPr lang="en-US" sz="17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E7B2E514-ED5F-213C-15EA-329A4F765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390089" y="-350366"/>
            <a:ext cx="2968205" cy="2072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AB643-671A-0461-6EC5-E87A4B45F45E}"/>
              </a:ext>
            </a:extLst>
          </p:cNvPr>
          <p:cNvSpPr txBox="1"/>
          <p:nvPr/>
        </p:nvSpPr>
        <p:spPr>
          <a:xfrm>
            <a:off x="4633822" y="4093713"/>
            <a:ext cx="7297421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What are we doing to ensure they choose a career in: </a:t>
            </a:r>
            <a:endParaRPr lang="en-US" sz="2400" b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Agribusiness</a:t>
            </a:r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Hospitality?</a:t>
            </a:r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Advanced Manufacturing? </a:t>
            </a:r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Information Technology? </a:t>
            </a:r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Health Sciences? </a:t>
            </a:r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>
                <a:solidFill>
                  <a:srgbClr val="3F5766"/>
                </a:solidFill>
                <a:latin typeface="Calibri"/>
                <a:cs typeface="Calibri"/>
              </a:rPr>
              <a:t>Construction? </a:t>
            </a:r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 sz="2400" b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 sz="2400" dirty="0">
              <a:solidFill>
                <a:srgbClr val="3F5766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 sz="2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138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33B3-30E5-483D-7B0D-25329712B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6B48-D0FC-3BF5-B003-0A63EDCF3128}"/>
              </a:ext>
            </a:extLst>
          </p:cNvPr>
          <p:cNvSpPr txBox="1">
            <a:spLocks/>
          </p:cNvSpPr>
          <p:nvPr/>
        </p:nvSpPr>
        <p:spPr>
          <a:xfrm>
            <a:off x="263611" y="2743200"/>
            <a:ext cx="3733800" cy="13716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Questions to Attendees</a:t>
            </a:r>
            <a:b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95D5E-3D90-FAB3-7E75-1329E4DAB0A7}"/>
              </a:ext>
            </a:extLst>
          </p:cNvPr>
          <p:cNvSpPr txBox="1"/>
          <p:nvPr/>
        </p:nvSpPr>
        <p:spPr>
          <a:xfrm>
            <a:off x="4536989" y="1259175"/>
            <a:ext cx="7391400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For those who have attended, what tips do you have?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What is most beneficial to you about </a:t>
            </a:r>
            <a:r>
              <a:rPr lang="en-US" sz="32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MicareerQuest</a:t>
            </a: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?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What could </a:t>
            </a:r>
            <a:r>
              <a:rPr lang="en-US" sz="32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MicareerQuest</a:t>
            </a:r>
            <a:r>
              <a:rPr lang="en-US" sz="3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do to support you more around career development?</a:t>
            </a:r>
          </a:p>
        </p:txBody>
      </p:sp>
    </p:spTree>
    <p:extLst>
      <p:ext uri="{BB962C8B-B14F-4D97-AF65-F5344CB8AC3E}">
        <p14:creationId xmlns:p14="http://schemas.microsoft.com/office/powerpoint/2010/main" val="375532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FFF33EF-B7B9-15FC-1D2B-07DE51A5A30C}"/>
              </a:ext>
            </a:extLst>
          </p:cNvPr>
          <p:cNvSpPr>
            <a:spLocks noGrp="1"/>
          </p:cNvSpPr>
          <p:nvPr/>
        </p:nvSpPr>
        <p:spPr>
          <a:xfrm>
            <a:off x="849086" y="332902"/>
            <a:ext cx="7323364" cy="770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rgbClr val="3F5666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sz="4400" b="1" dirty="0">
                <a:solidFill>
                  <a:schemeClr val="accent1"/>
                </a:solidFill>
              </a:rPr>
              <a:t>Survey for SCECH credits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F9C42F-E9F8-B660-45BB-FF2A55DB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976438"/>
            <a:ext cx="3500437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840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D28B-3032-2AED-B31E-98DC4BCB39C3}"/>
              </a:ext>
            </a:extLst>
          </p:cNvPr>
          <p:cNvSpPr txBox="1">
            <a:spLocks/>
          </p:cNvSpPr>
          <p:nvPr/>
        </p:nvSpPr>
        <p:spPr>
          <a:xfrm>
            <a:off x="508000" y="3086100"/>
            <a:ext cx="3352800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/>
            <a:r>
              <a:rPr lang="en-US" sz="4000">
                <a:solidFill>
                  <a:schemeClr val="tx1"/>
                </a:solidFill>
                <a:latin typeface="Century Gothic"/>
              </a:rPr>
              <a:t>THANK YOU!</a:t>
            </a:r>
            <a:endParaRPr lang="en-US" sz="4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Placeholder 7" descr="A crowd of people&#10;&#10;Description automatically generated with low confidence">
            <a:extLst>
              <a:ext uri="{FF2B5EF4-FFF2-40B4-BE49-F238E27FC236}">
                <a16:creationId xmlns:a16="http://schemas.microsoft.com/office/drawing/2014/main" id="{AF9A71EB-F3D1-BEF8-8A0E-CADF5A37FE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8" b="22598"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8AD458-66A4-4237-6D77-70B33797B645}"/>
              </a:ext>
            </a:extLst>
          </p:cNvPr>
          <p:cNvSpPr txBox="1">
            <a:spLocks/>
          </p:cNvSpPr>
          <p:nvPr/>
        </p:nvSpPr>
        <p:spPr>
          <a:xfrm>
            <a:off x="2984500" y="4940300"/>
            <a:ext cx="6223000" cy="10414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6000" b="1">
                <a:solidFill>
                  <a:schemeClr val="accent2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1923961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D28B-3032-2AED-B31E-98DC4BCB39C3}"/>
              </a:ext>
            </a:extLst>
          </p:cNvPr>
          <p:cNvSpPr txBox="1">
            <a:spLocks/>
          </p:cNvSpPr>
          <p:nvPr/>
        </p:nvSpPr>
        <p:spPr>
          <a:xfrm>
            <a:off x="304800" y="3086100"/>
            <a:ext cx="3352800" cy="685800"/>
          </a:xfrm>
          <a:prstGeom prst="rect">
            <a:avLst/>
          </a:prstGeom>
        </p:spPr>
        <p:txBody>
          <a:bodyPr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/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</a:rPr>
              <a:t>Questions?</a:t>
            </a:r>
            <a:endParaRPr lang="en-US" sz="4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533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FF7C5B-C1CD-A677-7D3A-24033375A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4283">
            <a:off x="7320997" y="58671"/>
            <a:ext cx="4296472" cy="5732174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B8CCA839-55B7-C8D8-9922-859640E88AF9}"/>
              </a:ext>
            </a:extLst>
          </p:cNvPr>
          <p:cNvSpPr>
            <a:spLocks noGrp="1"/>
          </p:cNvSpPr>
          <p:nvPr/>
        </p:nvSpPr>
        <p:spPr>
          <a:xfrm>
            <a:off x="849086" y="332902"/>
            <a:ext cx="6748472" cy="770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rgbClr val="3F5666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sz="4400" b="1">
                <a:solidFill>
                  <a:schemeClr val="accent1"/>
                </a:solidFill>
              </a:rPr>
              <a:t>Industry Talent Councils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C14CF-66A5-21B4-A4FE-6BF18964A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4" y="1809234"/>
            <a:ext cx="2169419" cy="916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85905-0C9E-DCF7-1705-B30DFFB3F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33" y="1935967"/>
            <a:ext cx="2346368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4AC776-28E7-086A-890F-A8B67921DB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86" y="4958818"/>
            <a:ext cx="2313262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38049C-4483-F87C-823B-47F7BF934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9" y="5245936"/>
            <a:ext cx="3486150" cy="41375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6F25FB0-2A16-A2C8-BF50-9438676634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1" y="3067122"/>
            <a:ext cx="2461206" cy="183698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A6AF06-C6D4-BE34-583F-557C2BE52732}"/>
              </a:ext>
            </a:extLst>
          </p:cNvPr>
          <p:cNvSpPr>
            <a:spLocks noGrp="1"/>
          </p:cNvSpPr>
          <p:nvPr/>
        </p:nvSpPr>
        <p:spPr>
          <a:xfrm>
            <a:off x="4778830" y="5992504"/>
            <a:ext cx="7234071" cy="53259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The data-based </a:t>
            </a:r>
            <a:r>
              <a:rPr lang="en-US" sz="1800">
                <a:solidFill>
                  <a:schemeClr val="bg1"/>
                </a:solidFill>
                <a:latin typeface="Calibri"/>
                <a:ea typeface="Calibri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HotJobs! List</a:t>
            </a:r>
            <a:r>
              <a:rPr lang="en-US" sz="180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guides which jobs are featured at the event.</a:t>
            </a:r>
            <a:endParaRPr lang="en-US" sz="1800">
              <a:solidFill>
                <a:schemeClr val="bg1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EB57C1-06B8-A1F7-6EDB-752654DD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904">
            <a:off x="12707578" y="508623"/>
            <a:ext cx="4349449" cy="51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D352B4-EB2D-E7F2-2844-9EEA18DB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53" y="3153834"/>
            <a:ext cx="2818728" cy="119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C7C6-289C-92FD-74E1-D9D5699B529B}"/>
              </a:ext>
            </a:extLst>
          </p:cNvPr>
          <p:cNvSpPr txBox="1">
            <a:spLocks/>
          </p:cNvSpPr>
          <p:nvPr/>
        </p:nvSpPr>
        <p:spPr>
          <a:xfrm>
            <a:off x="152400" y="2740660"/>
            <a:ext cx="3733800" cy="1371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latin typeface="Century Gothic"/>
              </a:rPr>
              <a:t>Event</a:t>
            </a:r>
            <a:r>
              <a:rPr lang="en-US" sz="4400" b="1">
                <a:solidFill>
                  <a:schemeClr val="tx1"/>
                </a:solidFill>
                <a:latin typeface="Century Gothic"/>
              </a:rPr>
              <a:t> </a:t>
            </a:r>
            <a:r>
              <a:rPr lang="en-US" sz="4400">
                <a:solidFill>
                  <a:schemeClr val="tx1"/>
                </a:solidFill>
                <a:latin typeface="Century Gothic"/>
              </a:rPr>
              <a:t>Overview</a:t>
            </a:r>
            <a:br>
              <a:rPr lang="en-US" sz="4400" b="1">
                <a:latin typeface="Century Gothic" panose="020B0502020202020204" pitchFamily="34" charset="0"/>
              </a:rPr>
            </a:br>
            <a:endParaRPr lang="en-US" sz="44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7AB715-2CBB-8D6D-2A7C-138BDAC6C2C1}"/>
              </a:ext>
            </a:extLst>
          </p:cNvPr>
          <p:cNvSpPr txBox="1">
            <a:spLocks/>
          </p:cNvSpPr>
          <p:nvPr/>
        </p:nvSpPr>
        <p:spPr>
          <a:xfrm>
            <a:off x="4565831" y="220012"/>
            <a:ext cx="7444740" cy="6637988"/>
          </a:xfrm>
          <a:prstGeom prst="rect">
            <a:avLst/>
          </a:prstGeom>
        </p:spPr>
        <p:txBody>
          <a:bodyPr lIns="91440" tIns="45720" rIns="91440" bIns="45720" anchor="t">
            <a:normAutofit fontScale="32500" lnSpcReduction="20000"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lvl="1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8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What</a:t>
            </a:r>
            <a:endParaRPr lang="en-US" sz="88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algn="l">
              <a:lnSpc>
                <a:spcPct val="120000"/>
              </a:lnSpc>
              <a:spcAft>
                <a:spcPts val="1200"/>
              </a:spcAft>
              <a:buFont typeface="Arial,Sans-Serif"/>
              <a:buChar char="•"/>
            </a:pPr>
            <a:r>
              <a:rPr lang="en-US" sz="8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Interactive, hands-on, purposeful, inspiring</a:t>
            </a:r>
            <a:endParaRPr lang="en-US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endParaRPr lang="en-US" sz="88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8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When </a:t>
            </a:r>
            <a:endParaRPr lang="en-US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8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Event Day - Wednesday, May 20, 2026</a:t>
            </a:r>
          </a:p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8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Students arrive at 8:30 a.m.</a:t>
            </a:r>
            <a:endParaRPr lang="en-US" sz="8800" b="0" u="sng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8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Event ends at 1:45 p.m.</a:t>
            </a:r>
            <a:endParaRPr lang="en-US" sz="8800" b="0" u="sng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endParaRPr lang="en-US" sz="8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8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endParaRPr lang="en-US" sz="8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8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DeVos Place Convention Center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8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303 Monroe Ave NW, Grand Rapids, MI 49503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endParaRPr lang="en-US" sz="96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l">
              <a:lnSpc>
                <a:spcPct val="120000"/>
              </a:lnSpc>
              <a:spcAft>
                <a:spcPts val="1200"/>
              </a:spcAft>
            </a:pPr>
            <a:endParaRPr lang="en-US" sz="96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1" indent="-342900" algn="l">
              <a:buFont typeface="Arial"/>
              <a:buChar char="•"/>
            </a:pPr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42900" lvl="1" indent="-342900" algn="l">
              <a:buFont typeface="Arial"/>
              <a:buChar char="•"/>
            </a:pPr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"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723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6B1AE1-9974-3EC2-2ED8-DC15EC73C246}"/>
              </a:ext>
            </a:extLst>
          </p:cNvPr>
          <p:cNvSpPr txBox="1">
            <a:spLocks/>
          </p:cNvSpPr>
          <p:nvPr/>
        </p:nvSpPr>
        <p:spPr>
          <a:xfrm>
            <a:off x="4376468" y="489405"/>
            <a:ext cx="7809470" cy="60753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1pPr>
            <a:lvl2pPr indent="1143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2pPr>
            <a:lvl3pPr indent="2286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3pPr>
            <a:lvl4pPr indent="3429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4pPr>
            <a:lvl5pPr indent="4572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5pPr>
            <a:lvl6pPr indent="5715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6pPr>
            <a:lvl7pPr indent="6858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7pPr>
            <a:lvl8pPr indent="8001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8pPr>
            <a:lvl9pPr indent="914400" algn="ctr" defTabSz="292100" eaLnBrk="1" hangingPunct="1">
              <a:defRPr sz="3000" b="1">
                <a:solidFill>
                  <a:srgbClr val="FAC93D"/>
                </a:solidFill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DeVos hall will be divided into four industry quadrants. 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Industry champions will have interactive, engaging, and motivating exhibits showcasing the career opportunities within their industry. 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Higher Education Sponsors will be strategically placed throughout DeVos hall to maximize exposure to students.</a:t>
            </a:r>
          </a:p>
          <a:p>
            <a:pPr marL="457200" indent="-457200" algn="l">
              <a:spcAft>
                <a:spcPts val="1800"/>
              </a:spcAft>
              <a:buFont typeface="Arial"/>
              <a:buChar char="•"/>
            </a:pPr>
            <a:r>
              <a:rPr lang="en-US" sz="2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Quadrants will be piped and draped in a color matching initial lanyard entrance color, with an entrance and an exit to facilitate student movement. 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l">
              <a:spcAft>
                <a:spcPts val="1800"/>
              </a:spcAft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42900" lvl="1" indent="-342900" algn="l">
              <a:buFont typeface="Arial"/>
              <a:buChar char="•"/>
            </a:pPr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3815"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l"/>
            <a:endParaRPr 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5F0B0-33BC-F4B4-847B-A4515636D458}"/>
              </a:ext>
            </a:extLst>
          </p:cNvPr>
          <p:cNvSpPr txBox="1">
            <a:spLocks/>
          </p:cNvSpPr>
          <p:nvPr/>
        </p:nvSpPr>
        <p:spPr>
          <a:xfrm>
            <a:off x="255635" y="3086100"/>
            <a:ext cx="3581400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400" b="1">
                <a:solidFill>
                  <a:schemeClr val="tx1"/>
                </a:solidFill>
                <a:latin typeface="Century Gothic"/>
              </a:rPr>
              <a:t>The Layout</a:t>
            </a:r>
          </a:p>
        </p:txBody>
      </p:sp>
    </p:spTree>
    <p:extLst>
      <p:ext uri="{BB962C8B-B14F-4D97-AF65-F5344CB8AC3E}">
        <p14:creationId xmlns:p14="http://schemas.microsoft.com/office/powerpoint/2010/main" val="39534280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F0B0-33BC-F4B4-847B-A4515636D458}"/>
              </a:ext>
            </a:extLst>
          </p:cNvPr>
          <p:cNvSpPr txBox="1">
            <a:spLocks/>
          </p:cNvSpPr>
          <p:nvPr/>
        </p:nvSpPr>
        <p:spPr>
          <a:xfrm>
            <a:off x="255635" y="3086100"/>
            <a:ext cx="3581400" cy="68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5715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6858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8001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914400" algn="ctr" defTabSz="292100" eaLnBrk="1" hangingPunct="1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4400" b="1">
                <a:solidFill>
                  <a:schemeClr val="tx1"/>
                </a:solidFill>
                <a:latin typeface="Century Gothic"/>
              </a:rPr>
              <a:t>The Layout</a:t>
            </a:r>
          </a:p>
        </p:txBody>
      </p:sp>
      <p:pic>
        <p:nvPicPr>
          <p:cNvPr id="5" name="Picture 4" descr="A diagram of a health science&#10;&#10;AI-generated content may be incorrect.">
            <a:extLst>
              <a:ext uri="{FF2B5EF4-FFF2-40B4-BE49-F238E27FC236}">
                <a16:creationId xmlns:a16="http://schemas.microsoft.com/office/drawing/2014/main" id="{5E49D287-5B50-FC86-8B0A-6E0F0112C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79" y="305969"/>
            <a:ext cx="6563641" cy="59920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57886A3-2CE1-7718-53DC-E6D4A2DB60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3488" y="1057939"/>
            <a:ext cx="601896" cy="5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64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090307-CC5B-9C57-7BD5-F596D3950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470" y="-301942"/>
            <a:ext cx="2761215" cy="368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blue and red logo&#10;&#10;Description automatically generated">
            <a:extLst>
              <a:ext uri="{FF2B5EF4-FFF2-40B4-BE49-F238E27FC236}">
                <a16:creationId xmlns:a16="http://schemas.microsoft.com/office/drawing/2014/main" id="{94A26A00-3ED2-7489-7A24-FA03D46A7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6" y="46767"/>
            <a:ext cx="4679184" cy="917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1F05D3-DEB1-AE5C-A743-FDF8209EF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299" y="253296"/>
            <a:ext cx="2627335" cy="350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E030B-6E90-782B-679E-B2B75BAC53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2738"/>
          <a:stretch/>
        </p:blipFill>
        <p:spPr>
          <a:xfrm>
            <a:off x="1360199" y="1113453"/>
            <a:ext cx="4546786" cy="258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39B5B-2CFC-6EEE-E350-98587FA2B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007" y="3259061"/>
            <a:ext cx="2627336" cy="350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A group of people at a convention&#10;&#10;AI-generated content may be incorrect.">
            <a:extLst>
              <a:ext uri="{FF2B5EF4-FFF2-40B4-BE49-F238E27FC236}">
                <a16:creationId xmlns:a16="http://schemas.microsoft.com/office/drawing/2014/main" id="{57222B9D-A0FE-7DD4-0032-D2625ACF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85" y="3042354"/>
            <a:ext cx="63627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B42E0-9804-81E4-EA20-C2CD48F99F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070" y="3678200"/>
            <a:ext cx="3989310" cy="2664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3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C1C16D7-EAA0-4206-86BB-A2C957A00B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2757" y="315686"/>
            <a:ext cx="8035018" cy="6858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n-US" sz="4400" b="1">
                <a:solidFill>
                  <a:schemeClr val="accent1"/>
                </a:solidFill>
                <a:latin typeface="Century Gothic"/>
              </a:rPr>
              <a:t>What is </a:t>
            </a:r>
            <a:r>
              <a:rPr lang="en-US" sz="4400" b="1" err="1">
                <a:solidFill>
                  <a:schemeClr val="accent1"/>
                </a:solidFill>
                <a:latin typeface="Century Gothic"/>
              </a:rPr>
              <a:t>MiCareerQuest</a:t>
            </a:r>
            <a:r>
              <a:rPr lang="en-US" sz="4400" b="1">
                <a:solidFill>
                  <a:schemeClr val="accent1"/>
                </a:solidFill>
                <a:latin typeface="Century Gothic"/>
              </a:rPr>
              <a:t>?</a:t>
            </a:r>
            <a:br>
              <a:rPr lang="en-US" sz="4400" b="1">
                <a:latin typeface="Century Gothic"/>
              </a:rPr>
            </a:br>
            <a:endParaRPr lang="en-US" sz="4400" b="1">
              <a:solidFill>
                <a:schemeClr val="accent1"/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87DFA-0875-8658-8F9C-4E71B6898A52}"/>
              </a:ext>
            </a:extLst>
          </p:cNvPr>
          <p:cNvSpPr txBox="1"/>
          <p:nvPr/>
        </p:nvSpPr>
        <p:spPr>
          <a:xfrm>
            <a:off x="342900" y="5851187"/>
            <a:ext cx="11506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Roboto Regular"/>
              </a:rPr>
              <a:t>…and agribusiness/hospitality!</a:t>
            </a:r>
          </a:p>
        </p:txBody>
      </p:sp>
      <p:pic>
        <p:nvPicPr>
          <p:cNvPr id="4" name="Online Media 3" title="MiCareerQuest">
            <a:hlinkClick r:id="" action="ppaction://media"/>
            <a:extLst>
              <a:ext uri="{FF2B5EF4-FFF2-40B4-BE49-F238E27FC236}">
                <a16:creationId xmlns:a16="http://schemas.microsoft.com/office/drawing/2014/main" id="{895B8722-8B01-AD5D-0091-ABB937E03C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1834" y="1536631"/>
            <a:ext cx="7448332" cy="42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5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MW">
  <a:themeElements>
    <a:clrScheme name="MiCareerQu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3BA"/>
      </a:accent1>
      <a:accent2>
        <a:srgbClr val="BA0C2F"/>
      </a:accent2>
      <a:accent3>
        <a:srgbClr val="A5A5A5"/>
      </a:accent3>
      <a:accent4>
        <a:srgbClr val="4B4099"/>
      </a:accent4>
      <a:accent5>
        <a:srgbClr val="F27B21"/>
      </a:accent5>
      <a:accent6>
        <a:srgbClr val="86B240"/>
      </a:accent6>
      <a:hlink>
        <a:srgbClr val="0563C1"/>
      </a:hlink>
      <a:folHlink>
        <a:srgbClr val="4B40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30200" dist="25400" dir="5400000" rotWithShape="0">
              <a:srgbClr val="000000">
                <a:alpha val="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C93D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rnd">
          <a:solidFill>
            <a:srgbClr val="9E9F9E"/>
          </a:solidFill>
          <a:custDash>
            <a:ds d="100000" sp="200000"/>
          </a:custDash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AC93D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MW" id="{8DB86C9B-0C73-4CCD-87EA-F528491AAE78}" vid="{99BA37A5-BC23-4A3D-980D-132724E8FF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51B303AD71B41A92860A3F5759FDE" ma:contentTypeVersion="4" ma:contentTypeDescription="Create a new document." ma:contentTypeScope="" ma:versionID="122a60f8e804d4bed09e86e3875a232a">
  <xsd:schema xmlns:xsd="http://www.w3.org/2001/XMLSchema" xmlns:xs="http://www.w3.org/2001/XMLSchema" xmlns:p="http://schemas.microsoft.com/office/2006/metadata/properties" xmlns:ns2="aceac999-2c25-4641-b8d9-300a32b793ad" targetNamespace="http://schemas.microsoft.com/office/2006/metadata/properties" ma:root="true" ma:fieldsID="d51799ee96d58266ceb06a59728ae253" ns2:_="">
    <xsd:import namespace="aceac999-2c25-4641-b8d9-300a32b79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ac999-2c25-4641-b8d9-300a32b79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7A0A4-E8F2-46BF-AE13-0661585DDA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2B9D9-B1D7-43CA-8E67-68298F9A108A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03da2a1e-0923-46b6-a7a3-29657907b49c"/>
    <ds:schemaRef ds:uri="http://schemas.microsoft.com/office/2006/metadata/properties"/>
    <ds:schemaRef ds:uri="54c22b43-d8f1-4ef6-9669-b051006b34ed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41C542-3A3B-4C99-BD57-2777FF4269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eac999-2c25-4641-b8d9-300a32b79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3717</Words>
  <Application>Microsoft Office PowerPoint</Application>
  <PresentationFormat>Widescreen</PresentationFormat>
  <Paragraphs>531</Paragraphs>
  <Slides>33</Slides>
  <Notes>33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Arial,Sans-Serif</vt:lpstr>
      <vt:lpstr>Calibri</vt:lpstr>
      <vt:lpstr>Calibri Light</vt:lpstr>
      <vt:lpstr>Century Gothic</vt:lpstr>
      <vt:lpstr>Helvetica Light</vt:lpstr>
      <vt:lpstr>WMW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MiCareerQuest?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Flow</vt:lpstr>
      <vt:lpstr>PowerPoint Presentation</vt:lpstr>
      <vt:lpstr>EXIT PLANS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Kiersten Schulte</dc:creator>
  <cp:lastModifiedBy>Chad Patton</cp:lastModifiedBy>
  <cp:revision>24</cp:revision>
  <dcterms:created xsi:type="dcterms:W3CDTF">2020-11-16T14:01:37Z</dcterms:created>
  <dcterms:modified xsi:type="dcterms:W3CDTF">2026-05-05T12:58:37Z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0x010100A7B51B303AD71B41A92860A3F5759FDE</vt:lpwstr>
  </property>
  <property fmtid="{D5CDD505-2E9C-101B-9397-08002B2CF9AE}" pid="3" name="MediaServiceImageTags">
    <vt:lpwstr/>
  </property>
</Properties>
</file>