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41"/>
  </p:notesMasterIdLst>
  <p:handoutMasterIdLst>
    <p:handoutMasterId r:id="rId42"/>
  </p:handoutMasterIdLst>
  <p:sldIdLst>
    <p:sldId id="282" r:id="rId5"/>
    <p:sldId id="283" r:id="rId6"/>
    <p:sldId id="355" r:id="rId7"/>
    <p:sldId id="356" r:id="rId8"/>
    <p:sldId id="357" r:id="rId9"/>
    <p:sldId id="321" r:id="rId10"/>
    <p:sldId id="358" r:id="rId11"/>
    <p:sldId id="552" r:id="rId12"/>
    <p:sldId id="319" r:id="rId13"/>
    <p:sldId id="553" r:id="rId14"/>
    <p:sldId id="324" r:id="rId15"/>
    <p:sldId id="327" r:id="rId16"/>
    <p:sldId id="323" r:id="rId17"/>
    <p:sldId id="336" r:id="rId18"/>
    <p:sldId id="328" r:id="rId19"/>
    <p:sldId id="330" r:id="rId20"/>
    <p:sldId id="353" r:id="rId21"/>
    <p:sldId id="337" r:id="rId22"/>
    <p:sldId id="558" r:id="rId23"/>
    <p:sldId id="338" r:id="rId24"/>
    <p:sldId id="335" r:id="rId25"/>
    <p:sldId id="339" r:id="rId26"/>
    <p:sldId id="340" r:id="rId27"/>
    <p:sldId id="559" r:id="rId28"/>
    <p:sldId id="344" r:id="rId29"/>
    <p:sldId id="345" r:id="rId30"/>
    <p:sldId id="348" r:id="rId31"/>
    <p:sldId id="341" r:id="rId32"/>
    <p:sldId id="342" r:id="rId33"/>
    <p:sldId id="343" r:id="rId34"/>
    <p:sldId id="346" r:id="rId35"/>
    <p:sldId id="347" r:id="rId36"/>
    <p:sldId id="354" r:id="rId37"/>
    <p:sldId id="350" r:id="rId38"/>
    <p:sldId id="557" r:id="rId39"/>
    <p:sldId id="308" r:id="rId40"/>
  </p:sldIdLst>
  <p:sldSz cx="12192000" cy="6858000"/>
  <p:notesSz cx="7010400" cy="9296400"/>
  <p:defaultTextStyle>
    <a:lvl1pPr algn="ctr" defTabSz="825500">
      <a:defRPr sz="6000" b="1">
        <a:solidFill>
          <a:srgbClr val="FAC93D"/>
        </a:solidFill>
        <a:latin typeface="+mj-lt"/>
        <a:ea typeface="+mj-ea"/>
        <a:cs typeface="+mj-cs"/>
        <a:sym typeface="Roboto Regular"/>
      </a:defRPr>
    </a:lvl1pPr>
    <a:lvl2pPr indent="228600" algn="ctr" defTabSz="825500">
      <a:defRPr sz="6000" b="1">
        <a:solidFill>
          <a:srgbClr val="FAC93D"/>
        </a:solidFill>
        <a:latin typeface="+mj-lt"/>
        <a:ea typeface="+mj-ea"/>
        <a:cs typeface="+mj-cs"/>
        <a:sym typeface="Roboto Regular"/>
      </a:defRPr>
    </a:lvl2pPr>
    <a:lvl3pPr indent="457200" algn="ctr" defTabSz="825500">
      <a:defRPr sz="6000" b="1">
        <a:solidFill>
          <a:srgbClr val="FAC93D"/>
        </a:solidFill>
        <a:latin typeface="+mj-lt"/>
        <a:ea typeface="+mj-ea"/>
        <a:cs typeface="+mj-cs"/>
        <a:sym typeface="Roboto Regular"/>
      </a:defRPr>
    </a:lvl3pPr>
    <a:lvl4pPr indent="685800" algn="ctr" defTabSz="825500">
      <a:defRPr sz="6000" b="1">
        <a:solidFill>
          <a:srgbClr val="FAC93D"/>
        </a:solidFill>
        <a:latin typeface="+mj-lt"/>
        <a:ea typeface="+mj-ea"/>
        <a:cs typeface="+mj-cs"/>
        <a:sym typeface="Roboto Regular"/>
      </a:defRPr>
    </a:lvl4pPr>
    <a:lvl5pPr indent="914400" algn="ctr" defTabSz="825500">
      <a:defRPr sz="6000" b="1">
        <a:solidFill>
          <a:srgbClr val="FAC93D"/>
        </a:solidFill>
        <a:latin typeface="+mj-lt"/>
        <a:ea typeface="+mj-ea"/>
        <a:cs typeface="+mj-cs"/>
        <a:sym typeface="Roboto Regular"/>
      </a:defRPr>
    </a:lvl5pPr>
    <a:lvl6pPr indent="1143000" algn="ctr" defTabSz="825500">
      <a:defRPr sz="6000" b="1">
        <a:solidFill>
          <a:srgbClr val="FAC93D"/>
        </a:solidFill>
        <a:latin typeface="+mj-lt"/>
        <a:ea typeface="+mj-ea"/>
        <a:cs typeface="+mj-cs"/>
        <a:sym typeface="Roboto Regular"/>
      </a:defRPr>
    </a:lvl6pPr>
    <a:lvl7pPr indent="1371600" algn="ctr" defTabSz="825500">
      <a:defRPr sz="6000" b="1">
        <a:solidFill>
          <a:srgbClr val="FAC93D"/>
        </a:solidFill>
        <a:latin typeface="+mj-lt"/>
        <a:ea typeface="+mj-ea"/>
        <a:cs typeface="+mj-cs"/>
        <a:sym typeface="Roboto Regular"/>
      </a:defRPr>
    </a:lvl7pPr>
    <a:lvl8pPr indent="1600200" algn="ctr" defTabSz="825500">
      <a:defRPr sz="6000" b="1">
        <a:solidFill>
          <a:srgbClr val="FAC93D"/>
        </a:solidFill>
        <a:latin typeface="+mj-lt"/>
        <a:ea typeface="+mj-ea"/>
        <a:cs typeface="+mj-cs"/>
        <a:sym typeface="Roboto Regular"/>
      </a:defRPr>
    </a:lvl8pPr>
    <a:lvl9pPr indent="1828800" algn="ctr" defTabSz="825500">
      <a:defRPr sz="6000" b="1">
        <a:solidFill>
          <a:srgbClr val="FAC93D"/>
        </a:solidFill>
        <a:latin typeface="+mj-lt"/>
        <a:ea typeface="+mj-ea"/>
        <a:cs typeface="+mj-cs"/>
        <a:sym typeface="Roboto Regular"/>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247D95-D68C-C8DD-9419-299A1DDF615D}" name="Maggie Ryan" initials="MR" userId="S::mryan@westmiworks.org::796085c0-f77c-4fe2-931f-da50b6031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F5766"/>
    <a:srgbClr val="F3F3F3"/>
    <a:srgbClr val="C4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B091B-EC99-496B-AAE8-A5A509D6C819}" v="10" dt="2026-05-08T12:21:05.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21" autoAdjust="0"/>
  </p:normalViewPr>
  <p:slideViewPr>
    <p:cSldViewPr snapToGrid="0">
      <p:cViewPr varScale="1">
        <p:scale>
          <a:sx n="89" d="100"/>
          <a:sy n="89" d="100"/>
        </p:scale>
        <p:origin x="1314"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Patton" userId="468a1b79-f03b-4f83-adec-98671fb1a965" providerId="ADAL" clId="{9FDAE27A-8834-4D6E-812F-D3EACE69061C}"/>
    <pc:docChg chg="undo custSel addSld delSld modSld sldOrd">
      <pc:chgData name="Chad Patton" userId="468a1b79-f03b-4f83-adec-98671fb1a965" providerId="ADAL" clId="{9FDAE27A-8834-4D6E-812F-D3EACE69061C}" dt="2026-05-08T12:21:05.887" v="2052"/>
      <pc:docMkLst>
        <pc:docMk/>
      </pc:docMkLst>
      <pc:sldChg chg="modSp add del mod">
        <pc:chgData name="Chad Patton" userId="468a1b79-f03b-4f83-adec-98671fb1a965" providerId="ADAL" clId="{9FDAE27A-8834-4D6E-812F-D3EACE69061C}" dt="2026-05-08T12:21:05.887" v="2052"/>
        <pc:sldMkLst>
          <pc:docMk/>
          <pc:sldMk cId="3272568051" sldId="282"/>
        </pc:sldMkLst>
        <pc:spChg chg="mod">
          <ac:chgData name="Chad Patton" userId="468a1b79-f03b-4f83-adec-98671fb1a965" providerId="ADAL" clId="{9FDAE27A-8834-4D6E-812F-D3EACE69061C}" dt="2026-05-06T01:40:15.760" v="1914" actId="26606"/>
          <ac:spMkLst>
            <pc:docMk/>
            <pc:sldMk cId="3272568051" sldId="282"/>
            <ac:spMk id="7" creationId="{D0627B79-2427-4629-9B64-7CABE914996A}"/>
          </ac:spMkLst>
        </pc:spChg>
      </pc:sldChg>
      <pc:sldChg chg="modSp mod">
        <pc:chgData name="Chad Patton" userId="468a1b79-f03b-4f83-adec-98671fb1a965" providerId="ADAL" clId="{9FDAE27A-8834-4D6E-812F-D3EACE69061C}" dt="2026-05-05T17:49:39.978" v="1548" actId="20577"/>
        <pc:sldMkLst>
          <pc:docMk/>
          <pc:sldMk cId="2526147658" sldId="283"/>
        </pc:sldMkLst>
        <pc:spChg chg="mod">
          <ac:chgData name="Chad Patton" userId="468a1b79-f03b-4f83-adec-98671fb1a965" providerId="ADAL" clId="{9FDAE27A-8834-4D6E-812F-D3EACE69061C}" dt="2026-05-05T17:49:39.978" v="1548" actId="20577"/>
          <ac:spMkLst>
            <pc:docMk/>
            <pc:sldMk cId="2526147658" sldId="283"/>
            <ac:spMk id="3" creationId="{6BA3577D-A57E-0567-061F-1117696497C8}"/>
          </ac:spMkLst>
        </pc:spChg>
        <pc:spChg chg="mod">
          <ac:chgData name="Chad Patton" userId="468a1b79-f03b-4f83-adec-98671fb1a965" providerId="ADAL" clId="{9FDAE27A-8834-4D6E-812F-D3EACE69061C}" dt="2026-05-05T17:49:19.087" v="1522" actId="20577"/>
          <ac:spMkLst>
            <pc:docMk/>
            <pc:sldMk cId="2526147658" sldId="283"/>
            <ac:spMk id="4" creationId="{76F653E2-75B9-67B3-E879-A0313EBA624F}"/>
          </ac:spMkLst>
        </pc:spChg>
      </pc:sldChg>
      <pc:sldChg chg="modSp mod ord modNotesTx">
        <pc:chgData name="Chad Patton" userId="468a1b79-f03b-4f83-adec-98671fb1a965" providerId="ADAL" clId="{9FDAE27A-8834-4D6E-812F-D3EACE69061C}" dt="2026-05-06T01:40:15.760" v="1914" actId="26606"/>
        <pc:sldMkLst>
          <pc:docMk/>
          <pc:sldMk cId="1519239614" sldId="308"/>
        </pc:sldMkLst>
        <pc:spChg chg="mod">
          <ac:chgData name="Chad Patton" userId="468a1b79-f03b-4f83-adec-98671fb1a965" providerId="ADAL" clId="{9FDAE27A-8834-4D6E-812F-D3EACE69061C}" dt="2026-05-06T01:30:12.981" v="1875" actId="20577"/>
          <ac:spMkLst>
            <pc:docMk/>
            <pc:sldMk cId="1519239614" sldId="308"/>
            <ac:spMk id="9" creationId="{778AD458-66A4-4237-6D77-70B33797B645}"/>
          </ac:spMkLst>
        </pc:spChg>
        <pc:picChg chg="mod">
          <ac:chgData name="Chad Patton" userId="468a1b79-f03b-4f83-adec-98671fb1a965" providerId="ADAL" clId="{9FDAE27A-8834-4D6E-812F-D3EACE69061C}" dt="2026-05-06T01:40:15.760" v="1914" actId="26606"/>
          <ac:picMkLst>
            <pc:docMk/>
            <pc:sldMk cId="1519239614" sldId="308"/>
            <ac:picMk id="8" creationId="{AF9A71EB-F3D1-BEF8-8A0E-CADF5A37FE7A}"/>
          </ac:picMkLst>
        </pc:picChg>
      </pc:sldChg>
      <pc:sldChg chg="addSp delSp modSp mod delAnim modAnim modNotesTx">
        <pc:chgData name="Chad Patton" userId="468a1b79-f03b-4f83-adec-98671fb1a965" providerId="ADAL" clId="{9FDAE27A-8834-4D6E-812F-D3EACE69061C}" dt="2026-05-06T17:51:23.479" v="1962" actId="1076"/>
        <pc:sldMkLst>
          <pc:docMk/>
          <pc:sldMk cId="3492835028" sldId="319"/>
        </pc:sldMkLst>
        <pc:picChg chg="add mod">
          <ac:chgData name="Chad Patton" userId="468a1b79-f03b-4f83-adec-98671fb1a965" providerId="ADAL" clId="{9FDAE27A-8834-4D6E-812F-D3EACE69061C}" dt="2026-05-06T17:51:23.479" v="1962" actId="1076"/>
          <ac:picMkLst>
            <pc:docMk/>
            <pc:sldMk cId="3492835028" sldId="319"/>
            <ac:picMk id="2" creationId="{4A771E2D-C758-6FCD-808D-038964F4C036}"/>
          </ac:picMkLst>
        </pc:picChg>
      </pc:sldChg>
      <pc:sldChg chg="ord modNotesTx">
        <pc:chgData name="Chad Patton" userId="468a1b79-f03b-4f83-adec-98671fb1a965" providerId="ADAL" clId="{9FDAE27A-8834-4D6E-812F-D3EACE69061C}" dt="2026-05-06T01:39:17.341" v="1911"/>
        <pc:sldMkLst>
          <pc:docMk/>
          <pc:sldMk cId="3953428046" sldId="321"/>
        </pc:sldMkLst>
      </pc:sldChg>
      <pc:sldChg chg="modSp mod modNotesTx">
        <pc:chgData name="Chad Patton" userId="468a1b79-f03b-4f83-adec-98671fb1a965" providerId="ADAL" clId="{9FDAE27A-8834-4D6E-812F-D3EACE69061C}" dt="2026-05-06T01:40:15.760" v="1914" actId="26606"/>
        <pc:sldMkLst>
          <pc:docMk/>
          <pc:sldMk cId="916389079" sldId="323"/>
        </pc:sldMkLst>
        <pc:spChg chg="mod">
          <ac:chgData name="Chad Patton" userId="468a1b79-f03b-4f83-adec-98671fb1a965" providerId="ADAL" clId="{9FDAE27A-8834-4D6E-812F-D3EACE69061C}" dt="2026-05-06T01:40:15.760" v="1914" actId="26606"/>
          <ac:spMkLst>
            <pc:docMk/>
            <pc:sldMk cId="916389079" sldId="323"/>
            <ac:spMk id="3" creationId="{657AB715-2CBB-8D6D-2A7C-138BDAC6C2C1}"/>
          </ac:spMkLst>
        </pc:spChg>
        <pc:picChg chg="mod">
          <ac:chgData name="Chad Patton" userId="468a1b79-f03b-4f83-adec-98671fb1a965" providerId="ADAL" clId="{9FDAE27A-8834-4D6E-812F-D3EACE69061C}" dt="2026-05-06T01:40:15.760" v="1914" actId="26606"/>
          <ac:picMkLst>
            <pc:docMk/>
            <pc:sldMk cId="916389079" sldId="323"/>
            <ac:picMk id="5" creationId="{19D4994A-738A-08F9-BB08-A418A521378C}"/>
          </ac:picMkLst>
        </pc:picChg>
        <pc:picChg chg="mod">
          <ac:chgData name="Chad Patton" userId="468a1b79-f03b-4f83-adec-98671fb1a965" providerId="ADAL" clId="{9FDAE27A-8834-4D6E-812F-D3EACE69061C}" dt="2026-05-06T01:40:15.760" v="1914" actId="26606"/>
          <ac:picMkLst>
            <pc:docMk/>
            <pc:sldMk cId="916389079" sldId="323"/>
            <ac:picMk id="7" creationId="{D9473052-1187-DC69-ACC3-3591673F913B}"/>
          </ac:picMkLst>
        </pc:picChg>
      </pc:sldChg>
      <pc:sldChg chg="addSp delSp modSp mod modNotesTx">
        <pc:chgData name="Chad Patton" userId="468a1b79-f03b-4f83-adec-98671fb1a965" providerId="ADAL" clId="{9FDAE27A-8834-4D6E-812F-D3EACE69061C}" dt="2026-05-06T01:23:32.541" v="1618" actId="20577"/>
        <pc:sldMkLst>
          <pc:docMk/>
          <pc:sldMk cId="3197387747" sldId="324"/>
        </pc:sldMkLst>
        <pc:spChg chg="add mod">
          <ac:chgData name="Chad Patton" userId="468a1b79-f03b-4f83-adec-98671fb1a965" providerId="ADAL" clId="{9FDAE27A-8834-4D6E-812F-D3EACE69061C}" dt="2026-04-15T15:25:17.560" v="889" actId="20577"/>
          <ac:spMkLst>
            <pc:docMk/>
            <pc:sldMk cId="3197387747" sldId="324"/>
            <ac:spMk id="6" creationId="{8912024A-423A-B2A6-4902-2263A3A1FD58}"/>
          </ac:spMkLst>
        </pc:spChg>
        <pc:picChg chg="add mod modCrop">
          <ac:chgData name="Chad Patton" userId="468a1b79-f03b-4f83-adec-98671fb1a965" providerId="ADAL" clId="{9FDAE27A-8834-4D6E-812F-D3EACE69061C}" dt="2026-04-16T16:58:18.123" v="893" actId="1076"/>
          <ac:picMkLst>
            <pc:docMk/>
            <pc:sldMk cId="3197387747" sldId="324"/>
            <ac:picMk id="5" creationId="{C61F298E-C1DB-11EE-132D-35DE9D7A6054}"/>
          </ac:picMkLst>
        </pc:picChg>
      </pc:sldChg>
      <pc:sldChg chg="modSp mod modNotesTx">
        <pc:chgData name="Chad Patton" userId="468a1b79-f03b-4f83-adec-98671fb1a965" providerId="ADAL" clId="{9FDAE27A-8834-4D6E-812F-D3EACE69061C}" dt="2026-05-06T01:23:36.219" v="1622" actId="20577"/>
        <pc:sldMkLst>
          <pc:docMk/>
          <pc:sldMk cId="2811034768" sldId="327"/>
        </pc:sldMkLst>
        <pc:spChg chg="mod">
          <ac:chgData name="Chad Patton" userId="468a1b79-f03b-4f83-adec-98671fb1a965" providerId="ADAL" clId="{9FDAE27A-8834-4D6E-812F-D3EACE69061C}" dt="2026-04-20T14:44:51.563" v="901" actId="20577"/>
          <ac:spMkLst>
            <pc:docMk/>
            <pc:sldMk cId="2811034768" sldId="327"/>
            <ac:spMk id="6" creationId="{267EB5AB-E10D-4F52-BB61-F693D8B6FCC3}"/>
          </ac:spMkLst>
        </pc:spChg>
      </pc:sldChg>
      <pc:sldChg chg="modSp mod modNotesTx">
        <pc:chgData name="Chad Patton" userId="468a1b79-f03b-4f83-adec-98671fb1a965" providerId="ADAL" clId="{9FDAE27A-8834-4D6E-812F-D3EACE69061C}" dt="2026-05-06T01:40:15.760" v="1914" actId="26606"/>
        <pc:sldMkLst>
          <pc:docMk/>
          <pc:sldMk cId="372034868" sldId="328"/>
        </pc:sldMkLst>
        <pc:picChg chg="mod">
          <ac:chgData name="Chad Patton" userId="468a1b79-f03b-4f83-adec-98671fb1a965" providerId="ADAL" clId="{9FDAE27A-8834-4D6E-812F-D3EACE69061C}" dt="2026-05-06T01:40:15.760" v="1914" actId="26606"/>
          <ac:picMkLst>
            <pc:docMk/>
            <pc:sldMk cId="372034868" sldId="328"/>
            <ac:picMk id="4" creationId="{B8BE956B-D7C0-6D05-A4F0-39D1D456C4F9}"/>
          </ac:picMkLst>
        </pc:picChg>
      </pc:sldChg>
      <pc:sldChg chg="modSp mod modNotesTx">
        <pc:chgData name="Chad Patton" userId="468a1b79-f03b-4f83-adec-98671fb1a965" providerId="ADAL" clId="{9FDAE27A-8834-4D6E-812F-D3EACE69061C}" dt="2026-05-06T01:24:04.309" v="1642" actId="20577"/>
        <pc:sldMkLst>
          <pc:docMk/>
          <pc:sldMk cId="732662889" sldId="330"/>
        </pc:sldMkLst>
        <pc:spChg chg="mod">
          <ac:chgData name="Chad Patton" userId="468a1b79-f03b-4f83-adec-98671fb1a965" providerId="ADAL" clId="{9FDAE27A-8834-4D6E-812F-D3EACE69061C}" dt="2026-04-20T14:49:23.900" v="909" actId="1076"/>
          <ac:spMkLst>
            <pc:docMk/>
            <pc:sldMk cId="732662889" sldId="330"/>
            <ac:spMk id="7" creationId="{521D3C42-535C-F6F6-7A3A-FF84C230D99E}"/>
          </ac:spMkLst>
        </pc:spChg>
        <pc:spChg chg="mod">
          <ac:chgData name="Chad Patton" userId="468a1b79-f03b-4f83-adec-98671fb1a965" providerId="ADAL" clId="{9FDAE27A-8834-4D6E-812F-D3EACE69061C}" dt="2026-04-20T14:49:16.546" v="906" actId="1076"/>
          <ac:spMkLst>
            <pc:docMk/>
            <pc:sldMk cId="732662889" sldId="330"/>
            <ac:spMk id="11" creationId="{AC8D5275-01E5-D9C6-2921-7FC3F2988320}"/>
          </ac:spMkLst>
        </pc:spChg>
        <pc:spChg chg="mod">
          <ac:chgData name="Chad Patton" userId="468a1b79-f03b-4f83-adec-98671fb1a965" providerId="ADAL" clId="{9FDAE27A-8834-4D6E-812F-D3EACE69061C}" dt="2026-04-20T14:49:26.637" v="910" actId="1076"/>
          <ac:spMkLst>
            <pc:docMk/>
            <pc:sldMk cId="732662889" sldId="330"/>
            <ac:spMk id="13" creationId="{1F3D8318-EBD4-BF99-F751-915AE0DA8D28}"/>
          </ac:spMkLst>
        </pc:spChg>
        <pc:spChg chg="mod">
          <ac:chgData name="Chad Patton" userId="468a1b79-f03b-4f83-adec-98671fb1a965" providerId="ADAL" clId="{9FDAE27A-8834-4D6E-812F-D3EACE69061C}" dt="2026-04-20T14:49:21.068" v="908" actId="1076"/>
          <ac:spMkLst>
            <pc:docMk/>
            <pc:sldMk cId="732662889" sldId="330"/>
            <ac:spMk id="18" creationId="{72448690-B1CE-A7F1-2009-986ABC9A197F}"/>
          </ac:spMkLst>
        </pc:spChg>
        <pc:picChg chg="mod modCrop">
          <ac:chgData name="Chad Patton" userId="468a1b79-f03b-4f83-adec-98671fb1a965" providerId="ADAL" clId="{9FDAE27A-8834-4D6E-812F-D3EACE69061C}" dt="2026-04-20T14:48:59.446" v="905" actId="1076"/>
          <ac:picMkLst>
            <pc:docMk/>
            <pc:sldMk cId="732662889" sldId="330"/>
            <ac:picMk id="6" creationId="{8F3608A6-89F0-DB0D-B5F5-6F426005807B}"/>
          </ac:picMkLst>
        </pc:picChg>
        <pc:cxnChg chg="mod">
          <ac:chgData name="Chad Patton" userId="468a1b79-f03b-4f83-adec-98671fb1a965" providerId="ADAL" clId="{9FDAE27A-8834-4D6E-812F-D3EACE69061C}" dt="2026-04-20T14:49:31.634" v="911" actId="14100"/>
          <ac:cxnSpMkLst>
            <pc:docMk/>
            <pc:sldMk cId="732662889" sldId="330"/>
            <ac:cxnSpMk id="15" creationId="{F95C1C0E-3290-8B41-1A0C-CBB7D981249D}"/>
          </ac:cxnSpMkLst>
        </pc:cxnChg>
        <pc:cxnChg chg="mod">
          <ac:chgData name="Chad Patton" userId="468a1b79-f03b-4f83-adec-98671fb1a965" providerId="ADAL" clId="{9FDAE27A-8834-4D6E-812F-D3EACE69061C}" dt="2026-04-20T14:49:34.428" v="912" actId="14100"/>
          <ac:cxnSpMkLst>
            <pc:docMk/>
            <pc:sldMk cId="732662889" sldId="330"/>
            <ac:cxnSpMk id="20" creationId="{7B87E731-B783-5482-E3D0-85C346ABFFF6}"/>
          </ac:cxnSpMkLst>
        </pc:cxnChg>
      </pc:sldChg>
      <pc:sldChg chg="modNotesTx">
        <pc:chgData name="Chad Patton" userId="468a1b79-f03b-4f83-adec-98671fb1a965" providerId="ADAL" clId="{9FDAE27A-8834-4D6E-812F-D3EACE69061C}" dt="2026-05-06T01:24:22.975" v="1658" actId="20577"/>
        <pc:sldMkLst>
          <pc:docMk/>
          <pc:sldMk cId="105620804" sldId="335"/>
        </pc:sldMkLst>
      </pc:sldChg>
      <pc:sldChg chg="modSp mod modNotesTx">
        <pc:chgData name="Chad Patton" userId="468a1b79-f03b-4f83-adec-98671fb1a965" providerId="ADAL" clId="{9FDAE27A-8834-4D6E-812F-D3EACE69061C}" dt="2026-05-06T01:40:15.760" v="1914" actId="26606"/>
        <pc:sldMkLst>
          <pc:docMk/>
          <pc:sldMk cId="3338228772" sldId="336"/>
        </pc:sldMkLst>
        <pc:picChg chg="mod">
          <ac:chgData name="Chad Patton" userId="468a1b79-f03b-4f83-adec-98671fb1a965" providerId="ADAL" clId="{9FDAE27A-8834-4D6E-812F-D3EACE69061C}" dt="2026-05-06T01:40:15.760" v="1914" actId="26606"/>
          <ac:picMkLst>
            <pc:docMk/>
            <pc:sldMk cId="3338228772" sldId="336"/>
            <ac:picMk id="3" creationId="{FFC2DDB9-12CE-09B7-FFA1-C75818449737}"/>
          </ac:picMkLst>
        </pc:picChg>
        <pc:picChg chg="mod">
          <ac:chgData name="Chad Patton" userId="468a1b79-f03b-4f83-adec-98671fb1a965" providerId="ADAL" clId="{9FDAE27A-8834-4D6E-812F-D3EACE69061C}" dt="2026-05-06T01:40:15.760" v="1914" actId="26606"/>
          <ac:picMkLst>
            <pc:docMk/>
            <pc:sldMk cId="3338228772" sldId="336"/>
            <ac:picMk id="5" creationId="{200C9E5C-D74E-E789-277C-74156EB74596}"/>
          </ac:picMkLst>
        </pc:picChg>
        <pc:picChg chg="mod">
          <ac:chgData name="Chad Patton" userId="468a1b79-f03b-4f83-adec-98671fb1a965" providerId="ADAL" clId="{9FDAE27A-8834-4D6E-812F-D3EACE69061C}" dt="2026-05-06T01:40:15.760" v="1914" actId="26606"/>
          <ac:picMkLst>
            <pc:docMk/>
            <pc:sldMk cId="3338228772" sldId="336"/>
            <ac:picMk id="7" creationId="{24057388-BC1A-5838-5179-3E39290F3BFC}"/>
          </ac:picMkLst>
        </pc:picChg>
        <pc:picChg chg="mod">
          <ac:chgData name="Chad Patton" userId="468a1b79-f03b-4f83-adec-98671fb1a965" providerId="ADAL" clId="{9FDAE27A-8834-4D6E-812F-D3EACE69061C}" dt="2026-05-06T01:40:15.760" v="1914" actId="26606"/>
          <ac:picMkLst>
            <pc:docMk/>
            <pc:sldMk cId="3338228772" sldId="336"/>
            <ac:picMk id="8" creationId="{74564BED-7347-77C0-3139-89B69C484422}"/>
          </ac:picMkLst>
        </pc:picChg>
      </pc:sldChg>
      <pc:sldChg chg="addSp delSp modSp mod modNotesTx">
        <pc:chgData name="Chad Patton" userId="468a1b79-f03b-4f83-adec-98671fb1a965" providerId="ADAL" clId="{9FDAE27A-8834-4D6E-812F-D3EACE69061C}" dt="2026-05-06T01:24:11.652" v="1650" actId="20577"/>
        <pc:sldMkLst>
          <pc:docMk/>
          <pc:sldMk cId="2629173737" sldId="337"/>
        </pc:sldMkLst>
        <pc:spChg chg="mod">
          <ac:chgData name="Chad Patton" userId="468a1b79-f03b-4f83-adec-98671fb1a965" providerId="ADAL" clId="{9FDAE27A-8834-4D6E-812F-D3EACE69061C}" dt="2026-04-20T16:58:52.998" v="1111" actId="20577"/>
          <ac:spMkLst>
            <pc:docMk/>
            <pc:sldMk cId="2629173737" sldId="337"/>
            <ac:spMk id="3" creationId="{491A6DB1-87AA-4BE1-F45F-8ABC08B1AF60}"/>
          </ac:spMkLst>
        </pc:spChg>
        <pc:picChg chg="add mod">
          <ac:chgData name="Chad Patton" userId="468a1b79-f03b-4f83-adec-98671fb1a965" providerId="ADAL" clId="{9FDAE27A-8834-4D6E-812F-D3EACE69061C}" dt="2026-04-20T16:58:31.354" v="1101" actId="1076"/>
          <ac:picMkLst>
            <pc:docMk/>
            <pc:sldMk cId="2629173737" sldId="337"/>
            <ac:picMk id="9" creationId="{34F956C3-4894-0DF1-A01E-9FF948CA5DE8}"/>
          </ac:picMkLst>
        </pc:picChg>
      </pc:sldChg>
      <pc:sldChg chg="modNotesTx">
        <pc:chgData name="Chad Patton" userId="468a1b79-f03b-4f83-adec-98671fb1a965" providerId="ADAL" clId="{9FDAE27A-8834-4D6E-812F-D3EACE69061C}" dt="2026-05-06T01:24:19.599" v="1654" actId="20577"/>
        <pc:sldMkLst>
          <pc:docMk/>
          <pc:sldMk cId="183266234" sldId="338"/>
        </pc:sldMkLst>
      </pc:sldChg>
      <pc:sldChg chg="modNotesTx">
        <pc:chgData name="Chad Patton" userId="468a1b79-f03b-4f83-adec-98671fb1a965" providerId="ADAL" clId="{9FDAE27A-8834-4D6E-812F-D3EACE69061C}" dt="2026-05-06T01:24:26.177" v="1662" actId="20577"/>
        <pc:sldMkLst>
          <pc:docMk/>
          <pc:sldMk cId="982068884" sldId="339"/>
        </pc:sldMkLst>
      </pc:sldChg>
      <pc:sldChg chg="modNotesTx">
        <pc:chgData name="Chad Patton" userId="468a1b79-f03b-4f83-adec-98671fb1a965" providerId="ADAL" clId="{9FDAE27A-8834-4D6E-812F-D3EACE69061C}" dt="2026-05-06T01:24:32.754" v="1666" actId="20577"/>
        <pc:sldMkLst>
          <pc:docMk/>
          <pc:sldMk cId="1661691898" sldId="340"/>
        </pc:sldMkLst>
      </pc:sldChg>
      <pc:sldChg chg="modSp mod modNotesTx">
        <pc:chgData name="Chad Patton" userId="468a1b79-f03b-4f83-adec-98671fb1a965" providerId="ADAL" clId="{9FDAE27A-8834-4D6E-812F-D3EACE69061C}" dt="2026-05-06T01:40:15.760" v="1914" actId="26606"/>
        <pc:sldMkLst>
          <pc:docMk/>
          <pc:sldMk cId="3365793337" sldId="341"/>
        </pc:sldMkLst>
        <pc:spChg chg="mod">
          <ac:chgData name="Chad Patton" userId="468a1b79-f03b-4f83-adec-98671fb1a965" providerId="ADAL" clId="{9FDAE27A-8834-4D6E-812F-D3EACE69061C}" dt="2026-05-06T01:40:15.760" v="1914" actId="26606"/>
          <ac:spMkLst>
            <pc:docMk/>
            <pc:sldMk cId="3365793337" sldId="341"/>
            <ac:spMk id="8" creationId="{5F61A2C3-6EB3-CBE5-6833-6E1268A864BC}"/>
          </ac:spMkLst>
        </pc:spChg>
      </pc:sldChg>
      <pc:sldChg chg="modSp mod modNotesTx">
        <pc:chgData name="Chad Patton" userId="468a1b79-f03b-4f83-adec-98671fb1a965" providerId="ADAL" clId="{9FDAE27A-8834-4D6E-812F-D3EACE69061C}" dt="2026-05-06T01:40:15.760" v="1914" actId="26606"/>
        <pc:sldMkLst>
          <pc:docMk/>
          <pc:sldMk cId="2176733677" sldId="342"/>
        </pc:sldMkLst>
        <pc:spChg chg="mod">
          <ac:chgData name="Chad Patton" userId="468a1b79-f03b-4f83-adec-98671fb1a965" providerId="ADAL" clId="{9FDAE27A-8834-4D6E-812F-D3EACE69061C}" dt="2026-05-06T01:40:15.760" v="1914" actId="26606"/>
          <ac:spMkLst>
            <pc:docMk/>
            <pc:sldMk cId="2176733677" sldId="342"/>
            <ac:spMk id="2" creationId="{5BD3E73A-3D6E-8E1F-D4DF-0C2A280F6965}"/>
          </ac:spMkLst>
        </pc:spChg>
      </pc:sldChg>
      <pc:sldChg chg="modSp mod modNotesTx">
        <pc:chgData name="Chad Patton" userId="468a1b79-f03b-4f83-adec-98671fb1a965" providerId="ADAL" clId="{9FDAE27A-8834-4D6E-812F-D3EACE69061C}" dt="2026-05-07T17:00:03.059" v="2050" actId="14100"/>
        <pc:sldMkLst>
          <pc:docMk/>
          <pc:sldMk cId="3228372640" sldId="343"/>
        </pc:sldMkLst>
        <pc:spChg chg="mod">
          <ac:chgData name="Chad Patton" userId="468a1b79-f03b-4f83-adec-98671fb1a965" providerId="ADAL" clId="{9FDAE27A-8834-4D6E-812F-D3EACE69061C}" dt="2026-05-07T17:00:03.059" v="2050" actId="14100"/>
          <ac:spMkLst>
            <pc:docMk/>
            <pc:sldMk cId="3228372640" sldId="343"/>
            <ac:spMk id="5" creationId="{DD9D5252-966A-114F-3EB1-27D94AB19732}"/>
          </ac:spMkLst>
        </pc:spChg>
      </pc:sldChg>
      <pc:sldChg chg="modSp add mod ord modNotesTx">
        <pc:chgData name="Chad Patton" userId="468a1b79-f03b-4f83-adec-98671fb1a965" providerId="ADAL" clId="{9FDAE27A-8834-4D6E-812F-D3EACE69061C}" dt="2026-05-06T01:42:10.163" v="1944" actId="20577"/>
        <pc:sldMkLst>
          <pc:docMk/>
          <pc:sldMk cId="234859845" sldId="344"/>
        </pc:sldMkLst>
        <pc:spChg chg="mod">
          <ac:chgData name="Chad Patton" userId="468a1b79-f03b-4f83-adec-98671fb1a965" providerId="ADAL" clId="{9FDAE27A-8834-4D6E-812F-D3EACE69061C}" dt="2026-05-06T01:40:15.760" v="1914" actId="26606"/>
          <ac:spMkLst>
            <pc:docMk/>
            <pc:sldMk cId="234859845" sldId="344"/>
            <ac:spMk id="3" creationId="{2F3AE502-12B7-F044-17F0-FAF181FEC19F}"/>
          </ac:spMkLst>
        </pc:spChg>
      </pc:sldChg>
      <pc:sldChg chg="add ord modNotesTx">
        <pc:chgData name="Chad Patton" userId="468a1b79-f03b-4f83-adec-98671fb1a965" providerId="ADAL" clId="{9FDAE27A-8834-4D6E-812F-D3EACE69061C}" dt="2026-05-06T01:42:14.777" v="1947" actId="20577"/>
        <pc:sldMkLst>
          <pc:docMk/>
          <pc:sldMk cId="1318388866" sldId="345"/>
        </pc:sldMkLst>
      </pc:sldChg>
      <pc:sldChg chg="modNotesTx">
        <pc:chgData name="Chad Patton" userId="468a1b79-f03b-4f83-adec-98671fb1a965" providerId="ADAL" clId="{9FDAE27A-8834-4D6E-812F-D3EACE69061C}" dt="2026-05-06T01:25:21.068" v="1694" actId="20577"/>
        <pc:sldMkLst>
          <pc:docMk/>
          <pc:sldMk cId="1464819387" sldId="346"/>
        </pc:sldMkLst>
      </pc:sldChg>
      <pc:sldChg chg="modSp mod modNotesTx">
        <pc:chgData name="Chad Patton" userId="468a1b79-f03b-4f83-adec-98671fb1a965" providerId="ADAL" clId="{9FDAE27A-8834-4D6E-812F-D3EACE69061C}" dt="2026-05-06T01:40:15.760" v="1914" actId="26606"/>
        <pc:sldMkLst>
          <pc:docMk/>
          <pc:sldMk cId="3114756504" sldId="347"/>
        </pc:sldMkLst>
        <pc:picChg chg="mod">
          <ac:chgData name="Chad Patton" userId="468a1b79-f03b-4f83-adec-98671fb1a965" providerId="ADAL" clId="{9FDAE27A-8834-4D6E-812F-D3EACE69061C}" dt="2026-05-06T01:40:15.760" v="1914" actId="26606"/>
          <ac:picMkLst>
            <pc:docMk/>
            <pc:sldMk cId="3114756504" sldId="347"/>
            <ac:picMk id="2058" creationId="{7B7D13E0-964A-4C2C-ADD4-B50BDC64E51C}"/>
          </ac:picMkLst>
        </pc:picChg>
      </pc:sldChg>
      <pc:sldChg chg="modSp add mod ord modNotesTx">
        <pc:chgData name="Chad Patton" userId="468a1b79-f03b-4f83-adec-98671fb1a965" providerId="ADAL" clId="{9FDAE27A-8834-4D6E-812F-D3EACE69061C}" dt="2026-05-06T17:53:29.308" v="2046" actId="20577"/>
        <pc:sldMkLst>
          <pc:docMk/>
          <pc:sldMk cId="1104451093" sldId="348"/>
        </pc:sldMkLst>
        <pc:spChg chg="mod">
          <ac:chgData name="Chad Patton" userId="468a1b79-f03b-4f83-adec-98671fb1a965" providerId="ADAL" clId="{9FDAE27A-8834-4D6E-812F-D3EACE69061C}" dt="2026-05-06T17:53:29.308" v="2046" actId="20577"/>
          <ac:spMkLst>
            <pc:docMk/>
            <pc:sldMk cId="1104451093" sldId="348"/>
            <ac:spMk id="4" creationId="{97821A5F-4E69-775E-D13F-797D7D50BD76}"/>
          </ac:spMkLst>
        </pc:spChg>
      </pc:sldChg>
      <pc:sldChg chg="modSp mod ord">
        <pc:chgData name="Chad Patton" userId="468a1b79-f03b-4f83-adec-98671fb1a965" providerId="ADAL" clId="{9FDAE27A-8834-4D6E-812F-D3EACE69061C}" dt="2026-05-07T16:59:54.302" v="2049" actId="6549"/>
        <pc:sldMkLst>
          <pc:docMk/>
          <pc:sldMk cId="3915380943" sldId="350"/>
        </pc:sldMkLst>
        <pc:spChg chg="mod">
          <ac:chgData name="Chad Patton" userId="468a1b79-f03b-4f83-adec-98671fb1a965" providerId="ADAL" clId="{9FDAE27A-8834-4D6E-812F-D3EACE69061C}" dt="2026-05-07T16:59:54.302" v="2049" actId="6549"/>
          <ac:spMkLst>
            <pc:docMk/>
            <pc:sldMk cId="3915380943" sldId="350"/>
            <ac:spMk id="3" creationId="{4FCBAE1C-AB77-9A8C-8488-92B89E261FAE}"/>
          </ac:spMkLst>
        </pc:spChg>
      </pc:sldChg>
      <pc:sldChg chg="addSp delSp modSp mod modNotesTx">
        <pc:chgData name="Chad Patton" userId="468a1b79-f03b-4f83-adec-98671fb1a965" providerId="ADAL" clId="{9FDAE27A-8834-4D6E-812F-D3EACE69061C}" dt="2026-05-06T01:24:07.426" v="1646" actId="20577"/>
        <pc:sldMkLst>
          <pc:docMk/>
          <pc:sldMk cId="1158754984" sldId="353"/>
        </pc:sldMkLst>
        <pc:spChg chg="mod">
          <ac:chgData name="Chad Patton" userId="468a1b79-f03b-4f83-adec-98671fb1a965" providerId="ADAL" clId="{9FDAE27A-8834-4D6E-812F-D3EACE69061C}" dt="2026-04-20T16:46:22.864" v="1096" actId="20577"/>
          <ac:spMkLst>
            <pc:docMk/>
            <pc:sldMk cId="1158754984" sldId="353"/>
            <ac:spMk id="2" creationId="{A1A8DCF5-782F-9D21-BCD1-BC8E88061F0A}"/>
          </ac:spMkLst>
        </pc:spChg>
        <pc:picChg chg="add mod">
          <ac:chgData name="Chad Patton" userId="468a1b79-f03b-4f83-adec-98671fb1a965" providerId="ADAL" clId="{9FDAE27A-8834-4D6E-812F-D3EACE69061C}" dt="2026-04-20T16:46:30.880" v="1097" actId="1076"/>
          <ac:picMkLst>
            <pc:docMk/>
            <pc:sldMk cId="1158754984" sldId="353"/>
            <ac:picMk id="6" creationId="{51D6F05F-C7B7-46EE-2219-8AAB9C1A519D}"/>
          </ac:picMkLst>
        </pc:picChg>
      </pc:sldChg>
      <pc:sldChg chg="modNotesTx">
        <pc:chgData name="Chad Patton" userId="468a1b79-f03b-4f83-adec-98671fb1a965" providerId="ADAL" clId="{9FDAE27A-8834-4D6E-812F-D3EACE69061C}" dt="2026-05-06T01:25:38.449" v="1758" actId="20577"/>
        <pc:sldMkLst>
          <pc:docMk/>
          <pc:sldMk cId="2134005623" sldId="354"/>
        </pc:sldMkLst>
      </pc:sldChg>
      <pc:sldChg chg="modSp add mod ord">
        <pc:chgData name="Chad Patton" userId="468a1b79-f03b-4f83-adec-98671fb1a965" providerId="ADAL" clId="{9FDAE27A-8834-4D6E-812F-D3EACE69061C}" dt="2026-05-06T16:37:28.396" v="1956" actId="1076"/>
        <pc:sldMkLst>
          <pc:docMk/>
          <pc:sldMk cId="564138764" sldId="355"/>
        </pc:sldMkLst>
        <pc:spChg chg="mod">
          <ac:chgData name="Chad Patton" userId="468a1b79-f03b-4f83-adec-98671fb1a965" providerId="ADAL" clId="{9FDAE27A-8834-4D6E-812F-D3EACE69061C}" dt="2026-05-06T16:37:24.490" v="1955" actId="1076"/>
          <ac:spMkLst>
            <pc:docMk/>
            <pc:sldMk cId="564138764" sldId="355"/>
            <ac:spMk id="7" creationId="{65EAB643-671A-0461-6EC5-E87A4B45F45E}"/>
          </ac:spMkLst>
        </pc:spChg>
        <pc:picChg chg="mod">
          <ac:chgData name="Chad Patton" userId="468a1b79-f03b-4f83-adec-98671fb1a965" providerId="ADAL" clId="{9FDAE27A-8834-4D6E-812F-D3EACE69061C}" dt="2026-05-06T16:37:28.396" v="1956" actId="1076"/>
          <ac:picMkLst>
            <pc:docMk/>
            <pc:sldMk cId="564138764" sldId="355"/>
            <ac:picMk id="4" creationId="{E7B2E514-ED5F-213C-15EA-329A4F7657B1}"/>
          </ac:picMkLst>
        </pc:picChg>
      </pc:sldChg>
      <pc:sldChg chg="delSp modSp add mod modNotesTx">
        <pc:chgData name="Chad Patton" userId="468a1b79-f03b-4f83-adec-98671fb1a965" providerId="ADAL" clId="{9FDAE27A-8834-4D6E-812F-D3EACE69061C}" dt="2026-05-06T16:37:31.882" v="1957" actId="478"/>
        <pc:sldMkLst>
          <pc:docMk/>
          <pc:sldMk cId="0" sldId="356"/>
        </pc:sldMkLst>
        <pc:picChg chg="mod">
          <ac:chgData name="Chad Patton" userId="468a1b79-f03b-4f83-adec-98671fb1a965" providerId="ADAL" clId="{9FDAE27A-8834-4D6E-812F-D3EACE69061C}" dt="2026-05-06T01:40:15.760" v="1914" actId="26606"/>
          <ac:picMkLst>
            <pc:docMk/>
            <pc:sldMk cId="0" sldId="356"/>
            <ac:picMk id="16" creationId="{66F25FB0-2A16-A2C8-BF50-94386766342A}"/>
          </ac:picMkLst>
        </pc:picChg>
      </pc:sldChg>
      <pc:sldChg chg="modSp add mod modNotesTx">
        <pc:chgData name="Chad Patton" userId="468a1b79-f03b-4f83-adec-98671fb1a965" providerId="ADAL" clId="{9FDAE27A-8834-4D6E-812F-D3EACE69061C}" dt="2026-05-06T01:22:54.742" v="1578" actId="20577"/>
        <pc:sldMkLst>
          <pc:docMk/>
          <pc:sldMk cId="3140572329" sldId="357"/>
        </pc:sldMkLst>
        <pc:spChg chg="mod">
          <ac:chgData name="Chad Patton" userId="468a1b79-f03b-4f83-adec-98671fb1a965" providerId="ADAL" clId="{9FDAE27A-8834-4D6E-812F-D3EACE69061C}" dt="2026-04-15T14:46:01.967" v="634" actId="20577"/>
          <ac:spMkLst>
            <pc:docMk/>
            <pc:sldMk cId="3140572329" sldId="357"/>
            <ac:spMk id="4" creationId="{657AB715-2CBB-8D6D-2A7C-138BDAC6C2C1}"/>
          </ac:spMkLst>
        </pc:spChg>
      </pc:sldChg>
      <pc:sldChg chg="modSp add mod modNotesTx">
        <pc:chgData name="Chad Patton" userId="468a1b79-f03b-4f83-adec-98671fb1a965" providerId="ADAL" clId="{9FDAE27A-8834-4D6E-812F-D3EACE69061C}" dt="2026-05-06T01:40:15.760" v="1914" actId="26606"/>
        <pc:sldMkLst>
          <pc:docMk/>
          <pc:sldMk cId="342686485" sldId="358"/>
        </pc:sldMkLst>
        <pc:picChg chg="mod">
          <ac:chgData name="Chad Patton" userId="468a1b79-f03b-4f83-adec-98671fb1a965" providerId="ADAL" clId="{9FDAE27A-8834-4D6E-812F-D3EACE69061C}" dt="2026-05-06T01:40:15.760" v="1914" actId="26606"/>
          <ac:picMkLst>
            <pc:docMk/>
            <pc:sldMk cId="342686485" sldId="358"/>
            <ac:picMk id="5" creationId="{5E49D287-5B50-FC86-8B0A-6E0F0112C7DC}"/>
          </ac:picMkLst>
        </pc:picChg>
      </pc:sldChg>
      <pc:sldChg chg="modSp add mod modNotesTx">
        <pc:chgData name="Chad Patton" userId="468a1b79-f03b-4f83-adec-98671fb1a965" providerId="ADAL" clId="{9FDAE27A-8834-4D6E-812F-D3EACE69061C}" dt="2026-05-06T01:40:15.760" v="1914" actId="26606"/>
        <pc:sldMkLst>
          <pc:docMk/>
          <pc:sldMk cId="2021315279" sldId="552"/>
        </pc:sldMkLst>
        <pc:picChg chg="mod">
          <ac:chgData name="Chad Patton" userId="468a1b79-f03b-4f83-adec-98671fb1a965" providerId="ADAL" clId="{9FDAE27A-8834-4D6E-812F-D3EACE69061C}" dt="2026-05-06T01:40:15.760" v="1914" actId="26606"/>
          <ac:picMkLst>
            <pc:docMk/>
            <pc:sldMk cId="2021315279" sldId="552"/>
            <ac:picMk id="9" creationId="{9F090307-CC5B-9C57-7BD5-F596D39501FF}"/>
          </ac:picMkLst>
        </pc:picChg>
        <pc:picChg chg="mod">
          <ac:chgData name="Chad Patton" userId="468a1b79-f03b-4f83-adec-98671fb1a965" providerId="ADAL" clId="{9FDAE27A-8834-4D6E-812F-D3EACE69061C}" dt="2026-05-06T01:40:15.760" v="1914" actId="26606"/>
          <ac:picMkLst>
            <pc:docMk/>
            <pc:sldMk cId="2021315279" sldId="552"/>
            <ac:picMk id="15" creationId="{94A26A00-3ED2-7489-7A24-FA03D46A7069}"/>
          </ac:picMkLst>
        </pc:picChg>
        <pc:picChg chg="mod">
          <ac:chgData name="Chad Patton" userId="468a1b79-f03b-4f83-adec-98671fb1a965" providerId="ADAL" clId="{9FDAE27A-8834-4D6E-812F-D3EACE69061C}" dt="2026-05-06T01:40:15.760" v="1914" actId="26606"/>
          <ac:picMkLst>
            <pc:docMk/>
            <pc:sldMk cId="2021315279" sldId="552"/>
            <ac:picMk id="1028" creationId="{57222B9D-A0FE-7DD4-0032-D2625ACF8FFF}"/>
          </ac:picMkLst>
        </pc:picChg>
      </pc:sldChg>
      <pc:sldChg chg="modSp add mod modNotesTx">
        <pc:chgData name="Chad Patton" userId="468a1b79-f03b-4f83-adec-98671fb1a965" providerId="ADAL" clId="{9FDAE27A-8834-4D6E-812F-D3EACE69061C}" dt="2026-05-06T01:40:15.760" v="1914" actId="26606"/>
        <pc:sldMkLst>
          <pc:docMk/>
          <pc:sldMk cId="348567738" sldId="553"/>
        </pc:sldMkLst>
        <pc:spChg chg="mod">
          <ac:chgData name="Chad Patton" userId="468a1b79-f03b-4f83-adec-98671fb1a965" providerId="ADAL" clId="{9FDAE27A-8834-4D6E-812F-D3EACE69061C}" dt="2026-05-06T01:40:15.760" v="1914" actId="26606"/>
          <ac:spMkLst>
            <pc:docMk/>
            <pc:sldMk cId="348567738" sldId="553"/>
            <ac:spMk id="2" creationId="{203AB376-4193-4C2B-AD92-BF700971C80D}"/>
          </ac:spMkLst>
        </pc:spChg>
        <pc:spChg chg="mod">
          <ac:chgData name="Chad Patton" userId="468a1b79-f03b-4f83-adec-98671fb1a965" providerId="ADAL" clId="{9FDAE27A-8834-4D6E-812F-D3EACE69061C}" dt="2026-04-23T16:56:14.457" v="1452" actId="20577"/>
          <ac:spMkLst>
            <pc:docMk/>
            <pc:sldMk cId="348567738" sldId="553"/>
            <ac:spMk id="5" creationId="{97FF904C-392B-0309-528F-4C449FEA6FDE}"/>
          </ac:spMkLst>
        </pc:spChg>
      </pc:sldChg>
      <pc:sldChg chg="add">
        <pc:chgData name="Chad Patton" userId="468a1b79-f03b-4f83-adec-98671fb1a965" providerId="ADAL" clId="{9FDAE27A-8834-4D6E-812F-D3EACE69061C}" dt="2026-04-22T19:01:00.568" v="1449"/>
        <pc:sldMkLst>
          <pc:docMk/>
          <pc:sldMk cId="1816215842" sldId="557"/>
        </pc:sldMkLst>
      </pc:sldChg>
      <pc:sldChg chg="addSp delSp modSp new mod modNotesTx">
        <pc:chgData name="Chad Patton" userId="468a1b79-f03b-4f83-adec-98671fb1a965" providerId="ADAL" clId="{9FDAE27A-8834-4D6E-812F-D3EACE69061C}" dt="2026-05-06T01:41:40.352" v="1923" actId="20577"/>
        <pc:sldMkLst>
          <pc:docMk/>
          <pc:sldMk cId="3324486375" sldId="558"/>
        </pc:sldMkLst>
        <pc:spChg chg="add mod">
          <ac:chgData name="Chad Patton" userId="468a1b79-f03b-4f83-adec-98671fb1a965" providerId="ADAL" clId="{9FDAE27A-8834-4D6E-812F-D3EACE69061C}" dt="2026-05-06T01:41:36.138" v="1919" actId="1076"/>
          <ac:spMkLst>
            <pc:docMk/>
            <pc:sldMk cId="3324486375" sldId="558"/>
            <ac:spMk id="2" creationId="{929E142D-74DB-3608-E8EB-532935484A3B}"/>
          </ac:spMkLst>
        </pc:spChg>
      </pc:sldChg>
      <pc:sldChg chg="modSp add mod modNotesTx">
        <pc:chgData name="Chad Patton" userId="468a1b79-f03b-4f83-adec-98671fb1a965" providerId="ADAL" clId="{9FDAE27A-8834-4D6E-812F-D3EACE69061C}" dt="2026-05-06T01:42:06.353" v="1941" actId="20577"/>
        <pc:sldMkLst>
          <pc:docMk/>
          <pc:sldMk cId="2215675779" sldId="559"/>
        </pc:sldMkLst>
        <pc:spChg chg="mod">
          <ac:chgData name="Chad Patton" userId="468a1b79-f03b-4f83-adec-98671fb1a965" providerId="ADAL" clId="{9FDAE27A-8834-4D6E-812F-D3EACE69061C}" dt="2026-05-06T01:42:00.928" v="1938" actId="1076"/>
          <ac:spMkLst>
            <pc:docMk/>
            <pc:sldMk cId="2215675779" sldId="559"/>
            <ac:spMk id="2" creationId="{77F4973D-5232-5D54-5C58-D4CE2CB4C18C}"/>
          </ac:spMkLst>
        </pc:spChg>
      </pc:sldChg>
      <pc:sldMasterChg chg="delSldLayout">
        <pc:chgData name="Chad Patton" userId="468a1b79-f03b-4f83-adec-98671fb1a965" providerId="ADAL" clId="{9FDAE27A-8834-4D6E-812F-D3EACE69061C}" dt="2026-05-08T12:21:01.105" v="2051" actId="47"/>
        <pc:sldMasterMkLst>
          <pc:docMk/>
          <pc:sldMasterMk cId="861389894" sldId="2147483696"/>
        </pc:sldMasterMkLst>
        <pc:sldLayoutChg chg="del">
          <pc:chgData name="Chad Patton" userId="468a1b79-f03b-4f83-adec-98671fb1a965" providerId="ADAL" clId="{9FDAE27A-8834-4D6E-812F-D3EACE69061C}" dt="2026-05-08T12:21:01.105" v="2051" actId="47"/>
          <pc:sldLayoutMkLst>
            <pc:docMk/>
            <pc:sldMasterMk cId="861389894" sldId="2147483696"/>
            <pc:sldLayoutMk cId="649293068" sldId="214748374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E85120-B3F5-4F61-B486-26CBDE1CD74F}" type="datetimeFigureOut">
              <a:rPr lang="en-US" smtClean="0"/>
              <a:t>5/6/2026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A76BF5-7238-43A4-A315-94B4D74A9786}" type="slidenum">
              <a:rPr lang="en-US" smtClean="0"/>
              <a:t>‹#›</a:t>
            </a:fld>
            <a:endParaRPr lang="en-US"/>
          </a:p>
        </p:txBody>
      </p:sp>
    </p:spTree>
    <p:extLst>
      <p:ext uri="{BB962C8B-B14F-4D97-AF65-F5344CB8AC3E}">
        <p14:creationId xmlns:p14="http://schemas.microsoft.com/office/powerpoint/2010/main" val="246310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BBA7F4-1093-40A7-BC52-BC68A5C29F8F}" type="datetimeFigureOut">
              <a:rPr lang="en-US" smtClean="0"/>
              <a:t>5/6/2026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B9B7AE-3C3C-42C9-891A-E1F29E19662A}" type="slidenum">
              <a:rPr lang="en-US" smtClean="0"/>
              <a:t>‹#›</a:t>
            </a:fld>
            <a:endParaRPr lang="en-US"/>
          </a:p>
        </p:txBody>
      </p:sp>
    </p:spTree>
    <p:extLst>
      <p:ext uri="{BB962C8B-B14F-4D97-AF65-F5344CB8AC3E}">
        <p14:creationId xmlns:p14="http://schemas.microsoft.com/office/powerpoint/2010/main" val="39643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a:t>
            </a:fld>
            <a:endParaRPr lang="en-US"/>
          </a:p>
        </p:txBody>
      </p:sp>
    </p:spTree>
    <p:extLst>
      <p:ext uri="{BB962C8B-B14F-4D97-AF65-F5344CB8AC3E}">
        <p14:creationId xmlns:p14="http://schemas.microsoft.com/office/powerpoint/2010/main" val="181324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10</a:t>
            </a:fld>
            <a:endParaRPr lang="en-US"/>
          </a:p>
        </p:txBody>
      </p:sp>
    </p:spTree>
    <p:extLst>
      <p:ext uri="{BB962C8B-B14F-4D97-AF65-F5344CB8AC3E}">
        <p14:creationId xmlns:p14="http://schemas.microsoft.com/office/powerpoint/2010/main" val="249222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11</a:t>
            </a:fld>
            <a:endParaRPr lang="en-US"/>
          </a:p>
        </p:txBody>
      </p:sp>
    </p:spTree>
    <p:extLst>
      <p:ext uri="{BB962C8B-B14F-4D97-AF65-F5344CB8AC3E}">
        <p14:creationId xmlns:p14="http://schemas.microsoft.com/office/powerpoint/2010/main" val="34684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12</a:t>
            </a:fld>
            <a:endParaRPr lang="en-US"/>
          </a:p>
        </p:txBody>
      </p:sp>
    </p:spTree>
    <p:extLst>
      <p:ext uri="{BB962C8B-B14F-4D97-AF65-F5344CB8AC3E}">
        <p14:creationId xmlns:p14="http://schemas.microsoft.com/office/powerpoint/2010/main" val="68702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13</a:t>
            </a:fld>
            <a:endParaRPr lang="en-US"/>
          </a:p>
        </p:txBody>
      </p:sp>
    </p:spTree>
    <p:extLst>
      <p:ext uri="{BB962C8B-B14F-4D97-AF65-F5344CB8AC3E}">
        <p14:creationId xmlns:p14="http://schemas.microsoft.com/office/powerpoint/2010/main" val="101609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14</a:t>
            </a:fld>
            <a:endParaRPr lang="en-US"/>
          </a:p>
        </p:txBody>
      </p:sp>
    </p:spTree>
    <p:extLst>
      <p:ext uri="{BB962C8B-B14F-4D97-AF65-F5344CB8AC3E}">
        <p14:creationId xmlns:p14="http://schemas.microsoft.com/office/powerpoint/2010/main" val="1798475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Chad</a:t>
            </a:r>
          </a:p>
        </p:txBody>
      </p:sp>
      <p:sp>
        <p:nvSpPr>
          <p:cNvPr id="4" name="Slide Number Placeholder 3"/>
          <p:cNvSpPr>
            <a:spLocks noGrp="1"/>
          </p:cNvSpPr>
          <p:nvPr>
            <p:ph type="sldNum" sz="quarter" idx="10"/>
          </p:nvPr>
        </p:nvSpPr>
        <p:spPr/>
        <p:txBody>
          <a:bodyPr/>
          <a:lstStyle/>
          <a:p>
            <a:fld id="{45B9B7AE-3C3C-42C9-891A-E1F29E19662A}" type="slidenum">
              <a:rPr lang="en-US" smtClean="0"/>
              <a:t>15</a:t>
            </a:fld>
            <a:endParaRPr lang="en-US"/>
          </a:p>
        </p:txBody>
      </p:sp>
    </p:spTree>
    <p:extLst>
      <p:ext uri="{BB962C8B-B14F-4D97-AF65-F5344CB8AC3E}">
        <p14:creationId xmlns:p14="http://schemas.microsoft.com/office/powerpoint/2010/main" val="427974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16</a:t>
            </a:fld>
            <a:endParaRPr lang="en-US"/>
          </a:p>
        </p:txBody>
      </p:sp>
    </p:spTree>
    <p:extLst>
      <p:ext uri="{BB962C8B-B14F-4D97-AF65-F5344CB8AC3E}">
        <p14:creationId xmlns:p14="http://schemas.microsoft.com/office/powerpoint/2010/main" val="1652203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17</a:t>
            </a:fld>
            <a:endParaRPr lang="en-US"/>
          </a:p>
        </p:txBody>
      </p:sp>
    </p:spTree>
    <p:extLst>
      <p:ext uri="{BB962C8B-B14F-4D97-AF65-F5344CB8AC3E}">
        <p14:creationId xmlns:p14="http://schemas.microsoft.com/office/powerpoint/2010/main" val="1174153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18</a:t>
            </a:fld>
            <a:endParaRPr lang="en-US"/>
          </a:p>
        </p:txBody>
      </p:sp>
    </p:spTree>
    <p:extLst>
      <p:ext uri="{BB962C8B-B14F-4D97-AF65-F5344CB8AC3E}">
        <p14:creationId xmlns:p14="http://schemas.microsoft.com/office/powerpoint/2010/main" val="1056916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19</a:t>
            </a:fld>
            <a:endParaRPr lang="en-US"/>
          </a:p>
        </p:txBody>
      </p:sp>
    </p:spTree>
    <p:extLst>
      <p:ext uri="{BB962C8B-B14F-4D97-AF65-F5344CB8AC3E}">
        <p14:creationId xmlns:p14="http://schemas.microsoft.com/office/powerpoint/2010/main" val="385148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Chad – thank you to all that participate, this is a community event, shout out to ISDs, WMW staff, employer champions, and ICLs. We are super excited to have agribusiness join the industries for the first in-person event.</a:t>
            </a:r>
          </a:p>
          <a:p>
            <a:r>
              <a:rPr lang="en-US">
                <a:cs typeface="Calibri"/>
              </a:rPr>
              <a:t> </a:t>
            </a:r>
          </a:p>
          <a:p>
            <a:r>
              <a:rPr lang="en-US">
                <a:cs typeface="Calibri"/>
              </a:rPr>
              <a:t>Introduce Maggie</a:t>
            </a:r>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a:t>
            </a:fld>
            <a:endParaRPr lang="en-US"/>
          </a:p>
        </p:txBody>
      </p:sp>
    </p:spTree>
    <p:extLst>
      <p:ext uri="{BB962C8B-B14F-4D97-AF65-F5344CB8AC3E}">
        <p14:creationId xmlns:p14="http://schemas.microsoft.com/office/powerpoint/2010/main" val="230111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20</a:t>
            </a:fld>
            <a:endParaRPr lang="en-US"/>
          </a:p>
        </p:txBody>
      </p:sp>
    </p:spTree>
    <p:extLst>
      <p:ext uri="{BB962C8B-B14F-4D97-AF65-F5344CB8AC3E}">
        <p14:creationId xmlns:p14="http://schemas.microsoft.com/office/powerpoint/2010/main" val="3111931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21</a:t>
            </a:fld>
            <a:endParaRPr lang="en-US"/>
          </a:p>
        </p:txBody>
      </p:sp>
    </p:spTree>
    <p:extLst>
      <p:ext uri="{BB962C8B-B14F-4D97-AF65-F5344CB8AC3E}">
        <p14:creationId xmlns:p14="http://schemas.microsoft.com/office/powerpoint/2010/main" val="3718913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22</a:t>
            </a:fld>
            <a:endParaRPr lang="en-US"/>
          </a:p>
        </p:txBody>
      </p:sp>
    </p:spTree>
    <p:extLst>
      <p:ext uri="{BB962C8B-B14F-4D97-AF65-F5344CB8AC3E}">
        <p14:creationId xmlns:p14="http://schemas.microsoft.com/office/powerpoint/2010/main" val="518264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23</a:t>
            </a:fld>
            <a:endParaRPr lang="en-US"/>
          </a:p>
        </p:txBody>
      </p:sp>
    </p:spTree>
    <p:extLst>
      <p:ext uri="{BB962C8B-B14F-4D97-AF65-F5344CB8AC3E}">
        <p14:creationId xmlns:p14="http://schemas.microsoft.com/office/powerpoint/2010/main" val="3139264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24</a:t>
            </a:fld>
            <a:endParaRPr lang="en-US"/>
          </a:p>
        </p:txBody>
      </p:sp>
    </p:spTree>
    <p:extLst>
      <p:ext uri="{BB962C8B-B14F-4D97-AF65-F5344CB8AC3E}">
        <p14:creationId xmlns:p14="http://schemas.microsoft.com/office/powerpoint/2010/main" val="2868711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25</a:t>
            </a:fld>
            <a:endParaRPr lang="en-US"/>
          </a:p>
        </p:txBody>
      </p:sp>
    </p:spTree>
    <p:extLst>
      <p:ext uri="{BB962C8B-B14F-4D97-AF65-F5344CB8AC3E}">
        <p14:creationId xmlns:p14="http://schemas.microsoft.com/office/powerpoint/2010/main" val="368451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26</a:t>
            </a:fld>
            <a:endParaRPr lang="en-US"/>
          </a:p>
        </p:txBody>
      </p:sp>
    </p:spTree>
    <p:extLst>
      <p:ext uri="{BB962C8B-B14F-4D97-AF65-F5344CB8AC3E}">
        <p14:creationId xmlns:p14="http://schemas.microsoft.com/office/powerpoint/2010/main" val="3880308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27</a:t>
            </a:fld>
            <a:endParaRPr lang="en-US"/>
          </a:p>
        </p:txBody>
      </p:sp>
    </p:spTree>
    <p:extLst>
      <p:ext uri="{BB962C8B-B14F-4D97-AF65-F5344CB8AC3E}">
        <p14:creationId xmlns:p14="http://schemas.microsoft.com/office/powerpoint/2010/main" val="288606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28</a:t>
            </a:fld>
            <a:endParaRPr lang="en-US"/>
          </a:p>
        </p:txBody>
      </p:sp>
    </p:spTree>
    <p:extLst>
      <p:ext uri="{BB962C8B-B14F-4D97-AF65-F5344CB8AC3E}">
        <p14:creationId xmlns:p14="http://schemas.microsoft.com/office/powerpoint/2010/main" val="820384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29</a:t>
            </a:fld>
            <a:endParaRPr lang="en-US"/>
          </a:p>
        </p:txBody>
      </p:sp>
    </p:spTree>
    <p:extLst>
      <p:ext uri="{BB962C8B-B14F-4D97-AF65-F5344CB8AC3E}">
        <p14:creationId xmlns:p14="http://schemas.microsoft.com/office/powerpoint/2010/main" val="118905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bg1"/>
                </a:solidFill>
                <a:latin typeface="Calibri"/>
                <a:cs typeface="Calibri"/>
              </a:rPr>
              <a:t>Chad -</a:t>
            </a:r>
            <a:r>
              <a:rPr lang="en-US" dirty="0">
                <a:solidFill>
                  <a:schemeClr val="bg1"/>
                </a:solidFill>
                <a:latin typeface="Calibri"/>
                <a:cs typeface="Calibri"/>
              </a:rPr>
              <a:t> </a:t>
            </a:r>
            <a:r>
              <a:rPr lang="en-US" dirty="0"/>
              <a:t>We’ve all heard about the “silver tsunami”—the wave of retirements that’s already underway. It’s not just Baby Boomers any more; Generation X will also beginning to retire in significant numbers, and this trend will accelerate over the next decade as more individuals reach age retirement age. This creates a critical challenge: ensuring our region has the skilled workforce needed to sustain and grow our economy.</a:t>
            </a:r>
          </a:p>
          <a:p>
            <a:endParaRPr lang="en-US" dirty="0"/>
          </a:p>
          <a:p>
            <a:r>
              <a:rPr lang="en-US" dirty="0"/>
              <a:t>One powerful solution for our community is </a:t>
            </a:r>
            <a:r>
              <a:rPr lang="en-US" b="1" dirty="0" err="1"/>
              <a:t>MiCareerQuest</a:t>
            </a:r>
            <a:r>
              <a:rPr lang="en-US" dirty="0"/>
              <a:t>.</a:t>
            </a:r>
            <a:br>
              <a:rPr lang="en-US" dirty="0">
                <a:cs typeface="+mn-lt"/>
              </a:rPr>
            </a:br>
            <a:endParaRPr lang="en-US" dirty="0"/>
          </a:p>
          <a:p>
            <a:r>
              <a:rPr lang="en-US" dirty="0"/>
              <a:t>MiCareerQuest is an innovative, hands-on career exploration event designed to connect students with real-world experiences in high-demand industries. It was launched in 2015 through a partnership between </a:t>
            </a:r>
            <a:r>
              <a:rPr lang="en-US" b="1" dirty="0"/>
              <a:t>Michigan Works! Kent, Allegan &amp; Barry Counties</a:t>
            </a:r>
            <a:r>
              <a:rPr lang="en-US" dirty="0"/>
              <a:t> (now </a:t>
            </a:r>
            <a:r>
              <a:rPr lang="en-US" b="1" dirty="0"/>
              <a:t>West Michigan Works!</a:t>
            </a:r>
            <a:r>
              <a:rPr lang="en-US" dirty="0"/>
              <a:t>), </a:t>
            </a:r>
            <a:r>
              <a:rPr lang="en-US" b="1" dirty="0"/>
              <a:t>Kent ISD</a:t>
            </a:r>
            <a:r>
              <a:rPr lang="en-US" dirty="0"/>
              <a:t>, and the </a:t>
            </a:r>
            <a:r>
              <a:rPr lang="en-US" b="1" dirty="0"/>
              <a:t>Construction Workforce Development Alliance (CWDA)</a:t>
            </a:r>
            <a:r>
              <a:rPr lang="en-US" dirty="0"/>
              <a:t>. The event was created in direct response to employers’ urgent need for future talent in four key sectors: </a:t>
            </a:r>
            <a:r>
              <a:rPr lang="en-US" b="1" dirty="0"/>
              <a:t>construction, health care, information technology, and manufacturing</a:t>
            </a:r>
            <a:r>
              <a:rPr lang="en-US" dirty="0"/>
              <a:t>.</a:t>
            </a:r>
          </a:p>
          <a:p>
            <a:endParaRPr lang="en-US" dirty="0"/>
          </a:p>
          <a:p>
            <a:r>
              <a:rPr lang="en-US" dirty="0"/>
              <a:t>Since its inception, MiCareerQuest has grown beyond our region. It’s now recognized as a statewide best practice, and similar events—under the </a:t>
            </a:r>
            <a:r>
              <a:rPr lang="en-US" dirty="0" err="1"/>
              <a:t>CareerQuestUSA</a:t>
            </a:r>
            <a:r>
              <a:rPr lang="en-US" dirty="0"/>
              <a:t> banner—are being hosted across the country. These events share the same mission: to expose students to the wealth of career opportunities available in their communities and inspire the next generation of talent.</a:t>
            </a:r>
            <a:br>
              <a:rPr lang="en-US" dirty="0">
                <a:cs typeface="+mn-lt"/>
              </a:rPr>
            </a:br>
            <a:endParaRPr lang="en-US" dirty="0"/>
          </a:p>
          <a:p>
            <a:r>
              <a:rPr lang="en-US" dirty="0"/>
              <a:t>As we prepare to kick off outreach for this year’s event, remember that </a:t>
            </a:r>
            <a:r>
              <a:rPr lang="en-US" dirty="0" err="1"/>
              <a:t>MiCareerQuest</a:t>
            </a:r>
            <a:r>
              <a:rPr lang="en-US" dirty="0"/>
              <a:t> isn’t just an activity—it’s a strategic investment in our future workforce. Your role in promoting and supporting this initiative helps ensure that students, educators, and employers all see the value and impact of participating.</a:t>
            </a:r>
            <a:endParaRPr lang="en-US" dirty="0">
              <a:ea typeface="Calibri"/>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5B9B7AE-3C3C-42C9-891A-E1F29E19662A}" type="slidenum">
              <a:rPr lang="en-US" smtClean="0"/>
              <a:t>3</a:t>
            </a:fld>
            <a:endParaRPr lang="en-US"/>
          </a:p>
        </p:txBody>
      </p:sp>
    </p:spTree>
    <p:extLst>
      <p:ext uri="{BB962C8B-B14F-4D97-AF65-F5344CB8AC3E}">
        <p14:creationId xmlns:p14="http://schemas.microsoft.com/office/powerpoint/2010/main" val="2773074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p:txBody>
      </p:sp>
      <p:sp>
        <p:nvSpPr>
          <p:cNvPr id="4" name="Slide Number Placeholder 3"/>
          <p:cNvSpPr>
            <a:spLocks noGrp="1"/>
          </p:cNvSpPr>
          <p:nvPr>
            <p:ph type="sldNum" sz="quarter" idx="5"/>
          </p:nvPr>
        </p:nvSpPr>
        <p:spPr/>
        <p:txBody>
          <a:bodyPr/>
          <a:lstStyle/>
          <a:p>
            <a:fld id="{45B9B7AE-3C3C-42C9-891A-E1F29E19662A}" type="slidenum">
              <a:rPr lang="en-US" smtClean="0"/>
              <a:t>30</a:t>
            </a:fld>
            <a:endParaRPr lang="en-US"/>
          </a:p>
        </p:txBody>
      </p:sp>
    </p:spTree>
    <p:extLst>
      <p:ext uri="{BB962C8B-B14F-4D97-AF65-F5344CB8AC3E}">
        <p14:creationId xmlns:p14="http://schemas.microsoft.com/office/powerpoint/2010/main" val="491470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31</a:t>
            </a:fld>
            <a:endParaRPr lang="en-US"/>
          </a:p>
        </p:txBody>
      </p:sp>
    </p:spTree>
    <p:extLst>
      <p:ext uri="{BB962C8B-B14F-4D97-AF65-F5344CB8AC3E}">
        <p14:creationId xmlns:p14="http://schemas.microsoft.com/office/powerpoint/2010/main" val="441905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32</a:t>
            </a:fld>
            <a:endParaRPr lang="en-US"/>
          </a:p>
        </p:txBody>
      </p:sp>
    </p:spTree>
    <p:extLst>
      <p:ext uri="{BB962C8B-B14F-4D97-AF65-F5344CB8AC3E}">
        <p14:creationId xmlns:p14="http://schemas.microsoft.com/office/powerpoint/2010/main" val="3855933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Chad – Remember these are questions employers may get asked</a:t>
            </a:r>
          </a:p>
        </p:txBody>
      </p:sp>
      <p:sp>
        <p:nvSpPr>
          <p:cNvPr id="4" name="Slide Number Placeholder 3"/>
          <p:cNvSpPr>
            <a:spLocks noGrp="1"/>
          </p:cNvSpPr>
          <p:nvPr>
            <p:ph type="sldNum" sz="quarter" idx="5"/>
          </p:nvPr>
        </p:nvSpPr>
        <p:spPr/>
        <p:txBody>
          <a:bodyPr/>
          <a:lstStyle/>
          <a:p>
            <a:fld id="{45B9B7AE-3C3C-42C9-891A-E1F29E19662A}" type="slidenum">
              <a:rPr lang="en-US" smtClean="0"/>
              <a:t>33</a:t>
            </a:fld>
            <a:endParaRPr lang="en-US"/>
          </a:p>
        </p:txBody>
      </p:sp>
    </p:spTree>
    <p:extLst>
      <p:ext uri="{BB962C8B-B14F-4D97-AF65-F5344CB8AC3E}">
        <p14:creationId xmlns:p14="http://schemas.microsoft.com/office/powerpoint/2010/main" val="1602675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35</a:t>
            </a:fld>
            <a:endParaRPr lang="en-US"/>
          </a:p>
        </p:txBody>
      </p:sp>
    </p:spTree>
    <p:extLst>
      <p:ext uri="{BB962C8B-B14F-4D97-AF65-F5344CB8AC3E}">
        <p14:creationId xmlns:p14="http://schemas.microsoft.com/office/powerpoint/2010/main" val="3501511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We’d like to end our presentation the same way we started: with a big THANK YOU!!</a:t>
            </a:r>
          </a:p>
          <a:p>
            <a:endParaRPr lang="en-US" dirty="0"/>
          </a:p>
        </p:txBody>
      </p:sp>
      <p:sp>
        <p:nvSpPr>
          <p:cNvPr id="4" name="Slide Number Placeholder 3"/>
          <p:cNvSpPr>
            <a:spLocks noGrp="1"/>
          </p:cNvSpPr>
          <p:nvPr>
            <p:ph type="sldNum" sz="quarter" idx="5"/>
          </p:nvPr>
        </p:nvSpPr>
        <p:spPr/>
        <p:txBody>
          <a:bodyPr/>
          <a:lstStyle/>
          <a:p>
            <a:fld id="{45B9B7AE-3C3C-42C9-891A-E1F29E19662A}" type="slidenum">
              <a:rPr lang="en-US" smtClean="0"/>
              <a:t>36</a:t>
            </a:fld>
            <a:endParaRPr lang="en-US"/>
          </a:p>
        </p:txBody>
      </p:sp>
    </p:spTree>
    <p:extLst>
      <p:ext uri="{BB962C8B-B14F-4D97-AF65-F5344CB8AC3E}">
        <p14:creationId xmlns:p14="http://schemas.microsoft.com/office/powerpoint/2010/main" val="362483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cs typeface="Calibri"/>
              </a:rPr>
              <a:t>Karrie</a:t>
            </a:r>
          </a:p>
          <a:p>
            <a:endParaRPr lang="en-US" dirty="0">
              <a:cs typeface="Calibri"/>
            </a:endParaRPr>
          </a:p>
          <a:p>
            <a:r>
              <a:rPr lang="en-US" dirty="0">
                <a:cs typeface="Calibri"/>
              </a:rPr>
              <a:t>The event is backed by the 5 employer-led industry talent council, who's logo are displayed on the screen. Each council is committed to solutions to address the skilled workforce needs of West Michigan companies. A few key areas of focus for each industry are: promoting the industry, recruitment, retention, and funding for talent related initiatives. </a:t>
            </a:r>
          </a:p>
          <a:p>
            <a:endParaRPr lang="en-US" dirty="0"/>
          </a:p>
          <a:p>
            <a:pPr marL="296408" indent="-296408">
              <a:buFont typeface="Arial" panose="020B0604020202020204" pitchFamily="34" charset="0"/>
              <a:buChar char="•"/>
            </a:pPr>
            <a:r>
              <a:rPr lang="en-US" dirty="0"/>
              <a:t>Who They Are:</a:t>
            </a:r>
            <a:endParaRPr lang="en-US" dirty="0">
              <a:cs typeface="Calibri"/>
            </a:endParaRPr>
          </a:p>
          <a:p>
            <a:pPr lvl="1"/>
            <a:r>
              <a:rPr lang="en-US" sz="1700" dirty="0"/>
              <a:t>Employers, educators, workforce development experts</a:t>
            </a:r>
            <a:endParaRPr lang="en-US" sz="1700" dirty="0">
              <a:cs typeface="Calibri"/>
            </a:endParaRPr>
          </a:p>
          <a:p>
            <a:pPr marL="296408" indent="-296408">
              <a:buFont typeface="Arial" panose="020B0604020202020204" pitchFamily="34" charset="0"/>
              <a:buChar char="•"/>
            </a:pPr>
            <a:r>
              <a:rPr lang="en-US" dirty="0"/>
              <a:t>What They Do:</a:t>
            </a:r>
            <a:endParaRPr lang="en-US" dirty="0">
              <a:cs typeface="Calibri"/>
            </a:endParaRPr>
          </a:p>
          <a:p>
            <a:pPr marL="770662" lvl="1" indent="-296408">
              <a:buFont typeface="Arial" panose="020B0604020202020204" pitchFamily="34" charset="0"/>
              <a:buChar char="•"/>
            </a:pPr>
            <a:r>
              <a:rPr lang="en-US" sz="1700" dirty="0"/>
              <a:t>Create solutions to address the skilled workforce needs of West Michigan companies</a:t>
            </a:r>
            <a:endParaRPr lang="en-US" sz="1700" dirty="0">
              <a:cs typeface="Calibri"/>
            </a:endParaRPr>
          </a:p>
          <a:p>
            <a:pPr marL="296408" indent="-296408">
              <a:buFont typeface="Arial" panose="020B0604020202020204" pitchFamily="34" charset="0"/>
              <a:buChar char="•"/>
            </a:pPr>
            <a:r>
              <a:rPr lang="en-US" dirty="0"/>
              <a:t>One way that they do this:</a:t>
            </a:r>
            <a:endParaRPr lang="en-US" dirty="0">
              <a:cs typeface="Calibri"/>
            </a:endParaRPr>
          </a:p>
          <a:p>
            <a:pPr marL="770662" lvl="1" indent="-296408">
              <a:buFont typeface="Arial" panose="020B0604020202020204" pitchFamily="34" charset="0"/>
              <a:buChar char="•"/>
            </a:pPr>
            <a:r>
              <a:rPr lang="en-US" sz="1700" dirty="0" err="1"/>
              <a:t>MiCareerQuest</a:t>
            </a:r>
            <a:endParaRPr lang="en-US" sz="1700" dirty="0"/>
          </a:p>
          <a:p>
            <a:endParaRPr lang="en-US" dirty="0"/>
          </a:p>
        </p:txBody>
      </p:sp>
      <p:sp>
        <p:nvSpPr>
          <p:cNvPr id="4" name="Slide Number Placeholder 3"/>
          <p:cNvSpPr>
            <a:spLocks noGrp="1"/>
          </p:cNvSpPr>
          <p:nvPr>
            <p:ph type="sldNum" sz="quarter" idx="5"/>
          </p:nvPr>
        </p:nvSpPr>
        <p:spPr/>
        <p:txBody>
          <a:bodyPr/>
          <a:lstStyle/>
          <a:p>
            <a:pPr defTabSz="856291" rtl="0">
              <a:defRPr/>
            </a:pPr>
            <a:fld id="{45B9B7AE-3C3C-42C9-891A-E1F29E19662A}" type="slidenum">
              <a:rPr lang="en-US">
                <a:latin typeface="Calibri"/>
                <a:ea typeface="+mn-ea"/>
                <a:cs typeface="+mn-cs"/>
              </a:rPr>
              <a:pPr defTabSz="856291" rtl="0">
                <a:defRPr/>
              </a:pPr>
              <a:t>4</a:t>
            </a:fld>
            <a:endParaRPr lang="en-US">
              <a:latin typeface="Calibri"/>
              <a:ea typeface="+mn-ea"/>
              <a:cs typeface="+mn-cs"/>
            </a:endParaRPr>
          </a:p>
        </p:txBody>
      </p:sp>
    </p:spTree>
    <p:extLst>
      <p:ext uri="{BB962C8B-B14F-4D97-AF65-F5344CB8AC3E}">
        <p14:creationId xmlns:p14="http://schemas.microsoft.com/office/powerpoint/2010/main" val="28645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Karrie</a:t>
            </a:r>
          </a:p>
          <a:p>
            <a:endParaRPr lang="en-US" dirty="0">
              <a:cs typeface="Calibri"/>
            </a:endParaRPr>
          </a:p>
          <a:p>
            <a:r>
              <a:rPr lang="en-US" dirty="0">
                <a:cs typeface="Calibri"/>
              </a:rPr>
              <a:t>When and where</a:t>
            </a:r>
            <a:endParaRPr lang="en-US" dirty="0"/>
          </a:p>
          <a:p>
            <a:r>
              <a:rPr lang="en-US" b="1" dirty="0">
                <a:cs typeface="Calibri"/>
              </a:rPr>
              <a:t>What:</a:t>
            </a:r>
            <a:endParaRPr lang="en-US" b="1" dirty="0"/>
          </a:p>
          <a:p>
            <a:r>
              <a:rPr lang="en-US" dirty="0" err="1"/>
              <a:t>MiCareerQuest</a:t>
            </a:r>
            <a:r>
              <a:rPr lang="en-US" dirty="0"/>
              <a:t> is not your average career fair. In fact, it’s not a career fair at all. It’s a career exploration experience.</a:t>
            </a:r>
          </a:p>
          <a:p>
            <a:r>
              <a:rPr lang="en-US" dirty="0"/>
              <a:t> </a:t>
            </a:r>
            <a:endParaRPr lang="en-US" dirty="0">
              <a:cs typeface="Calibri"/>
            </a:endParaRPr>
          </a:p>
          <a:p>
            <a:r>
              <a:rPr lang="en-US" dirty="0"/>
              <a:t>During </a:t>
            </a:r>
            <a:r>
              <a:rPr lang="en-US" dirty="0" err="1"/>
              <a:t>MiCareerQuest</a:t>
            </a:r>
            <a:r>
              <a:rPr lang="en-US" dirty="0"/>
              <a:t>, students rotate through sectors highlighting five high-demand industries: agribusiness, advanced manufacturing, construction, health sciences and information technology. Students engage directly with professionals and participate in activities that showcase various high-growth occupations, opening their eyes to opportunities for great careers in West Michigan.</a:t>
            </a:r>
            <a:endParaRPr lang="en-US" dirty="0">
              <a:cs typeface="Calibri"/>
            </a:endParaRPr>
          </a:p>
          <a:p>
            <a:br>
              <a:rPr lang="en-US" dirty="0">
                <a:cs typeface="+mn-lt"/>
              </a:rPr>
            </a:br>
            <a:r>
              <a:rPr lang="en-US" dirty="0"/>
              <a:t>Additionally, representatives from educational institutions help students make the connection between training, education and careers.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5B9B7AE-3C3C-42C9-891A-E1F29E19662A}" type="slidenum">
              <a:rPr lang="en-US" smtClean="0"/>
              <a:t>5</a:t>
            </a:fld>
            <a:endParaRPr lang="en-US"/>
          </a:p>
        </p:txBody>
      </p:sp>
    </p:spTree>
    <p:extLst>
      <p:ext uri="{BB962C8B-B14F-4D97-AF65-F5344CB8AC3E}">
        <p14:creationId xmlns:p14="http://schemas.microsoft.com/office/powerpoint/2010/main" val="306013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cs typeface="Calibri"/>
              </a:rPr>
              <a:t>Karrie</a:t>
            </a:r>
          </a:p>
          <a:p>
            <a:endParaRPr lang="en-US" dirty="0"/>
          </a:p>
          <a:p>
            <a:r>
              <a:rPr lang="en-US" dirty="0"/>
              <a:t>Session Times Notes:</a:t>
            </a:r>
          </a:p>
          <a:p>
            <a:endParaRPr lang="en-US" dirty="0"/>
          </a:p>
          <a:p>
            <a:r>
              <a:rPr lang="en-US" dirty="0"/>
              <a:t>Student Flow Notes:</a:t>
            </a:r>
            <a:endParaRPr lang="en-US" dirty="0">
              <a:cs typeface="Calibri"/>
            </a:endParaRPr>
          </a:p>
          <a:p>
            <a:endParaRPr lang="en-US" dirty="0"/>
          </a:p>
          <a:p>
            <a:r>
              <a:rPr lang="en-US" dirty="0"/>
              <a:t>Post Event Notes: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5B9B7AE-3C3C-42C9-891A-E1F29E19662A}" type="slidenum">
              <a:rPr lang="en-US" smtClean="0"/>
              <a:t>6</a:t>
            </a:fld>
            <a:endParaRPr lang="en-US"/>
          </a:p>
        </p:txBody>
      </p:sp>
    </p:spTree>
    <p:extLst>
      <p:ext uri="{BB962C8B-B14F-4D97-AF65-F5344CB8AC3E}">
        <p14:creationId xmlns:p14="http://schemas.microsoft.com/office/powerpoint/2010/main" val="294074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cs typeface="Calibri"/>
              </a:rPr>
              <a:t>Karrie</a:t>
            </a:r>
          </a:p>
          <a:p>
            <a:endParaRPr lang="en-US" dirty="0">
              <a:cs typeface="Calibri"/>
            </a:endParaRPr>
          </a:p>
          <a:p>
            <a:pPr marL="457200" indent="-457200" algn="l">
              <a:spcAft>
                <a:spcPts val="1800"/>
              </a:spcAft>
              <a:buFont typeface="Arial"/>
              <a:buChar char="•"/>
            </a:pPr>
            <a:r>
              <a:rPr lang="en-US" sz="1200" b="0" dirty="0">
                <a:solidFill>
                  <a:schemeClr val="bg1">
                    <a:lumMod val="95000"/>
                    <a:lumOff val="5000"/>
                  </a:schemeClr>
                </a:solidFill>
                <a:latin typeface="+mn-lt"/>
                <a:cs typeface="Calibri"/>
              </a:rPr>
              <a:t>DeVos hall will be divided into four industry quadrants. </a:t>
            </a:r>
            <a:endParaRPr lang="en-US" sz="1200" dirty="0">
              <a:solidFill>
                <a:schemeClr val="bg1">
                  <a:lumMod val="95000"/>
                  <a:lumOff val="5000"/>
                </a:schemeClr>
              </a:solidFill>
              <a:latin typeface="+mn-lt"/>
              <a:ea typeface="Calibri"/>
              <a:cs typeface="Calibri"/>
            </a:endParaRPr>
          </a:p>
          <a:p>
            <a:pPr marL="457200" indent="-457200" algn="l">
              <a:spcAft>
                <a:spcPts val="1800"/>
              </a:spcAft>
              <a:buFont typeface="Arial"/>
              <a:buChar char="•"/>
            </a:pPr>
            <a:r>
              <a:rPr lang="en-US" sz="1200" b="0" dirty="0">
                <a:solidFill>
                  <a:schemeClr val="bg1">
                    <a:lumMod val="95000"/>
                    <a:lumOff val="5000"/>
                  </a:schemeClr>
                </a:solidFill>
                <a:latin typeface="+mn-lt"/>
                <a:cs typeface="Calibri"/>
              </a:rPr>
              <a:t>Industry champions will have interactive, engaging, and motivating exhibits showcasing the career opportunities within their industry. </a:t>
            </a:r>
            <a:endParaRPr lang="en-US" sz="1200" dirty="0">
              <a:solidFill>
                <a:schemeClr val="bg1">
                  <a:lumMod val="95000"/>
                  <a:lumOff val="5000"/>
                </a:schemeClr>
              </a:solidFill>
              <a:latin typeface="+mn-lt"/>
              <a:ea typeface="Calibri"/>
              <a:cs typeface="Calibri"/>
            </a:endParaRPr>
          </a:p>
          <a:p>
            <a:pPr marL="457200" indent="-457200" algn="l">
              <a:spcAft>
                <a:spcPts val="1800"/>
              </a:spcAft>
              <a:buFont typeface="Arial"/>
              <a:buChar char="•"/>
            </a:pPr>
            <a:r>
              <a:rPr lang="en-US" sz="1200" b="0" dirty="0">
                <a:solidFill>
                  <a:schemeClr val="bg1">
                    <a:lumMod val="95000"/>
                    <a:lumOff val="5000"/>
                  </a:schemeClr>
                </a:solidFill>
                <a:latin typeface="+mn-lt"/>
                <a:cs typeface="Calibri"/>
              </a:rPr>
              <a:t>Higher Education Sponsors will be strategically placed throughout DeVos hall to maximize exposure to students.</a:t>
            </a:r>
          </a:p>
          <a:p>
            <a:pPr marL="457200" indent="-457200" algn="l">
              <a:spcAft>
                <a:spcPts val="1800"/>
              </a:spcAft>
              <a:buFont typeface="Arial"/>
              <a:buChar char="•"/>
            </a:pPr>
            <a:r>
              <a:rPr lang="en-US" sz="1200" b="0" dirty="0">
                <a:solidFill>
                  <a:schemeClr val="bg1">
                    <a:lumMod val="95000"/>
                    <a:lumOff val="5000"/>
                  </a:schemeClr>
                </a:solidFill>
                <a:latin typeface="+mn-lt"/>
                <a:cs typeface="Calibri"/>
              </a:rPr>
              <a:t>Quadrants will be piped and draped in a color matching initial lanyard entrance color, with an entrance and an exit to facilitate student movement. </a:t>
            </a:r>
            <a:endParaRPr lang="en-US" sz="1200" dirty="0">
              <a:solidFill>
                <a:schemeClr val="bg1">
                  <a:lumMod val="95000"/>
                  <a:lumOff val="5000"/>
                </a:schemeClr>
              </a:solidFill>
              <a:latin typeface="+mn-lt"/>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45B9B7AE-3C3C-42C9-891A-E1F29E19662A}" type="slidenum">
              <a:rPr lang="en-US" smtClean="0"/>
              <a:t>7</a:t>
            </a:fld>
            <a:endParaRPr lang="en-US"/>
          </a:p>
        </p:txBody>
      </p:sp>
    </p:spTree>
    <p:extLst>
      <p:ext uri="{BB962C8B-B14F-4D97-AF65-F5344CB8AC3E}">
        <p14:creationId xmlns:p14="http://schemas.microsoft.com/office/powerpoint/2010/main" val="294074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Karrie -</a:t>
            </a:r>
            <a:r>
              <a:rPr lang="en-US" dirty="0"/>
              <a:t> Students can’t aspire to careers they’ve never seen—and we want to go beyond simply showing them what’s possible. At </a:t>
            </a:r>
            <a:r>
              <a:rPr lang="en-US" dirty="0" err="1"/>
              <a:t>MiCareerQuest</a:t>
            </a:r>
            <a:r>
              <a:rPr lang="en-US" dirty="0"/>
              <a:t>, students don’t just observe; they experience careers through hands-on activities like the ones pictured here. These interactive experiences help students imagine themselves in these roles and spark curiosity about their future.</a:t>
            </a:r>
          </a:p>
          <a:p>
            <a:endParaRPr lang="en-US" dirty="0"/>
          </a:p>
          <a:p>
            <a:r>
              <a:rPr lang="en-US" dirty="0"/>
              <a:t>During the event, students rotate through sectors that highlight our six high-demand industries. They meet industry professionals, ask questions, and participate in activities that demonstrate what these careers look like day-to-day. This approach opens their eyes to opportunities for rewarding careers right here in West Michigan.</a:t>
            </a:r>
          </a:p>
          <a:p>
            <a:endParaRPr lang="en-US" dirty="0"/>
          </a:p>
          <a:p>
            <a:r>
              <a:rPr lang="en-US" dirty="0"/>
              <a:t>In addition, representatives from educational institutions are on hand to help students connect the dots between training, education, and career pathways. This ensures they leave with a clearer understanding of what it takes to pursue these opportunities.</a:t>
            </a:r>
          </a:p>
          <a:p>
            <a:endParaRPr lang="en-US" dirty="0"/>
          </a:p>
          <a:p>
            <a:r>
              <a:rPr lang="en-US" dirty="0"/>
              <a:t>To give you a sense of scale, this past spring nearly 8,500 students attended MiCareerQuest. They engaged with more than 110 companies and explored over 290 different jobs. That’s a powerful impact—and it’s why your role in promoting this event is so important.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7DDA35-4ADD-4D40-83BB-B8B876D571EF}" type="slidenum">
              <a:rPr lang="en-US" smtClean="0"/>
              <a:t>8</a:t>
            </a:fld>
            <a:endParaRPr lang="en-US"/>
          </a:p>
        </p:txBody>
      </p:sp>
    </p:spTree>
    <p:extLst>
      <p:ext uri="{BB962C8B-B14F-4D97-AF65-F5344CB8AC3E}">
        <p14:creationId xmlns:p14="http://schemas.microsoft.com/office/powerpoint/2010/main" val="109375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r>
              <a:rPr lang="en-US" dirty="0"/>
              <a:t>Karrie</a:t>
            </a:r>
          </a:p>
          <a:p>
            <a:pPr>
              <a:defRPr/>
            </a:pPr>
            <a:endParaRPr lang="en-US" dirty="0"/>
          </a:p>
          <a:p>
            <a:pPr>
              <a:defRPr/>
            </a:pPr>
            <a:r>
              <a:rPr lang="en-US" dirty="0"/>
              <a:t>Employers participating in their first </a:t>
            </a:r>
            <a:r>
              <a:rPr lang="en-US" dirty="0" err="1"/>
              <a:t>MiCQ</a:t>
            </a:r>
            <a:r>
              <a:rPr lang="en-US" dirty="0"/>
              <a:t> event, often stat they wish they was a better way to prepare employers for what they would experience. This video showcases activities from a previous event</a:t>
            </a:r>
          </a:p>
          <a:p>
            <a:pPr>
              <a:defRPr/>
            </a:pPr>
            <a:endParaRPr lang="en-US" dirty="0"/>
          </a:p>
          <a:p>
            <a:pPr>
              <a:defRPr/>
            </a:pPr>
            <a:r>
              <a:rPr lang="en-US" dirty="0"/>
              <a:t>We would like play that for you now. </a:t>
            </a:r>
            <a:endParaRPr lang="en-US" dirty="0">
              <a:cs typeface="Calibri"/>
            </a:endParaRPr>
          </a:p>
          <a:p>
            <a:pPr>
              <a:defRPr/>
            </a:pPr>
            <a:endParaRPr lang="en-US" dirty="0"/>
          </a:p>
        </p:txBody>
      </p:sp>
      <p:sp>
        <p:nvSpPr>
          <p:cNvPr id="4" name="Slide Number Placeholder 3"/>
          <p:cNvSpPr>
            <a:spLocks noGrp="1"/>
          </p:cNvSpPr>
          <p:nvPr>
            <p:ph type="sldNum" sz="quarter" idx="5"/>
          </p:nvPr>
        </p:nvSpPr>
        <p:spPr/>
        <p:txBody>
          <a:bodyPr/>
          <a:lstStyle/>
          <a:p>
            <a:fld id="{45B9B7AE-3C3C-42C9-891A-E1F29E19662A}" type="slidenum">
              <a:rPr lang="en-US" smtClean="0"/>
              <a:t>9</a:t>
            </a:fld>
            <a:endParaRPr lang="en-US"/>
          </a:p>
        </p:txBody>
      </p:sp>
    </p:spTree>
    <p:extLst>
      <p:ext uri="{BB962C8B-B14F-4D97-AF65-F5344CB8AC3E}">
        <p14:creationId xmlns:p14="http://schemas.microsoft.com/office/powerpoint/2010/main" val="182570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AEF9A-CC6A-4C11-A4BF-96BA50E6AB60}"/>
              </a:ext>
            </a:extLst>
          </p:cNvPr>
          <p:cNvSpPr/>
          <p:nvPr userDrawn="1"/>
        </p:nvSpPr>
        <p:spPr>
          <a:xfrm>
            <a:off x="0" y="-76200"/>
            <a:ext cx="4191000" cy="6934200"/>
          </a:xfrm>
          <a:prstGeom prst="rect">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3" name="TextBox 2">
            <a:extLst>
              <a:ext uri="{FF2B5EF4-FFF2-40B4-BE49-F238E27FC236}">
                <a16:creationId xmlns:a16="http://schemas.microsoft.com/office/drawing/2014/main" id="{4FD8FFCD-FDC0-4A60-9D57-F3D55310091C}"/>
              </a:ext>
            </a:extLst>
          </p:cNvPr>
          <p:cNvSpPr txBox="1"/>
          <p:nvPr userDrawn="1"/>
        </p:nvSpPr>
        <p:spPr>
          <a:xfrm>
            <a:off x="11658600" y="6553200"/>
            <a:ext cx="482600" cy="307777"/>
          </a:xfrm>
          <a:prstGeom prst="rect">
            <a:avLst/>
          </a:prstGeom>
          <a:noFill/>
        </p:spPr>
        <p:txBody>
          <a:bodyPr wrap="square" rtlCol="0">
            <a:spAutoFit/>
          </a:bodyPr>
          <a:lstStyle/>
          <a:p>
            <a:fld id="{6B004024-4788-49A1-8383-7BFE39F0C56A}" type="slidenum">
              <a:rPr lang="en-US" sz="1400" smtClean="0">
                <a:solidFill>
                  <a:srgbClr val="3F5766"/>
                </a:solidFill>
              </a:rPr>
              <a:t>‹#›</a:t>
            </a:fld>
            <a:endParaRPr lang="en-US" sz="1400">
              <a:solidFill>
                <a:srgbClr val="3F5766"/>
              </a:solidFill>
            </a:endParaRPr>
          </a:p>
        </p:txBody>
      </p:sp>
    </p:spTree>
    <p:extLst>
      <p:ext uri="{BB962C8B-B14F-4D97-AF65-F5344CB8AC3E}">
        <p14:creationId xmlns:p14="http://schemas.microsoft.com/office/powerpoint/2010/main" val="31684767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0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
            <a:ext cx="12192000" cy="4454525"/>
          </a:xfrm>
          <a:prstGeom prst="rect">
            <a:avLst/>
          </a:prstGeom>
        </p:spPr>
        <p:txBody>
          <a:bodyPr/>
          <a:lstStyle>
            <a:lvl1pPr>
              <a:defRPr>
                <a:solidFill>
                  <a:schemeClr val="bg2"/>
                </a:solidFill>
                <a:latin typeface="+mn-lt"/>
              </a:defRPr>
            </a:lvl1pPr>
          </a:lstStyle>
          <a:p>
            <a:r>
              <a:rPr lang="en-US"/>
              <a:t>Click icon to add picture</a:t>
            </a:r>
            <a:endParaRPr lang="id-ID"/>
          </a:p>
        </p:txBody>
      </p:sp>
      <p:sp>
        <p:nvSpPr>
          <p:cNvPr id="5" name="Text Placeholder 2">
            <a:extLst>
              <a:ext uri="{FF2B5EF4-FFF2-40B4-BE49-F238E27FC236}">
                <a16:creationId xmlns:a16="http://schemas.microsoft.com/office/drawing/2014/main" id="{22239BF9-D268-46F4-A1B9-EC26C4255786}"/>
              </a:ext>
            </a:extLst>
          </p:cNvPr>
          <p:cNvSpPr>
            <a:spLocks noGrp="1"/>
          </p:cNvSpPr>
          <p:nvPr>
            <p:ph type="body" sz="quarter" idx="11"/>
          </p:nvPr>
        </p:nvSpPr>
        <p:spPr>
          <a:xfrm>
            <a:off x="762000" y="4823412"/>
            <a:ext cx="10591800" cy="1577389"/>
          </a:xfrm>
          <a:prstGeom prst="rect">
            <a:avLst/>
          </a:prstGeom>
        </p:spPr>
        <p:txBody>
          <a:bodyPr/>
          <a:lstStyle>
            <a:lvl1pPr algn="ctr">
              <a:defRPr b="0">
                <a:solidFill>
                  <a:schemeClr val="bg2"/>
                </a:solidFill>
                <a:latin typeface="+mj-lt"/>
              </a:defRPr>
            </a:lvl1pPr>
            <a:lvl2pPr>
              <a:defRPr b="0">
                <a:solidFill>
                  <a:schemeClr val="bg2"/>
                </a:solidFill>
                <a:latin typeface="+mn-lt"/>
              </a:defRPr>
            </a:lvl2pPr>
            <a:lvl3pPr>
              <a:defRPr b="0">
                <a:solidFill>
                  <a:schemeClr val="bg2"/>
                </a:solidFill>
                <a:latin typeface="+mn-lt"/>
              </a:defRPr>
            </a:lvl3pPr>
            <a:lvl4pPr>
              <a:defRPr b="0">
                <a:solidFill>
                  <a:schemeClr val="bg2"/>
                </a:solidFill>
                <a:latin typeface="+mn-lt"/>
              </a:defRPr>
            </a:lvl4pPr>
            <a:lvl5pPr>
              <a:defRPr b="0">
                <a:solidFill>
                  <a:schemeClr val="bg2"/>
                </a:solidFill>
                <a:latin typeface="+mn-lt"/>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28D9A96D-27CA-4F02-B4BF-590D4959C2CC}"/>
              </a:ext>
            </a:extLst>
          </p:cNvPr>
          <p:cNvSpPr>
            <a:spLocks noGrp="1"/>
          </p:cNvSpPr>
          <p:nvPr>
            <p:ph type="sldNum" sz="quarter" idx="12"/>
          </p:nvPr>
        </p:nvSpPr>
        <p:spPr/>
        <p:txBody>
          <a:bodyPr/>
          <a:lstStyle>
            <a:lvl1pPr>
              <a:defRPr>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A9C4DF-59C2-42E9-9B71-D9C928F8CF92}" type="slidenum">
              <a:rPr kumimoji="0" lang="en-US" sz="1200" b="0" i="0" u="none" strike="noStrike" kern="1200" cap="none" spc="0" normalizeH="0" baseline="0" noProof="0" smtClean="0">
                <a:ln>
                  <a:noFill/>
                </a:ln>
                <a:solidFill>
                  <a:srgbClr val="75707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5707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50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3_only footer">
    <p:bg>
      <p:bgPr>
        <a:solidFill>
          <a:srgbClr val="FFFFFF"/>
        </a:solidFill>
        <a:effectLst/>
      </p:bgPr>
    </p:bg>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664CADBC-F013-FDA7-B7B8-D389DB9D13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1291" y="5364385"/>
            <a:ext cx="1239978" cy="1239978"/>
          </a:xfrm>
          <a:prstGeom prst="rect">
            <a:avLst/>
          </a:prstGeom>
        </p:spPr>
      </p:pic>
      <p:pic>
        <p:nvPicPr>
          <p:cNvPr id="3" name="Picture 2" descr="Icon&#10;&#10;Description automatically generated">
            <a:extLst>
              <a:ext uri="{FF2B5EF4-FFF2-40B4-BE49-F238E27FC236}">
                <a16:creationId xmlns:a16="http://schemas.microsoft.com/office/drawing/2014/main" id="{7F762AC7-A82E-1803-6786-CFED06C821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8428" y="5351296"/>
            <a:ext cx="1239978" cy="1239978"/>
          </a:xfrm>
          <a:prstGeom prst="rect">
            <a:avLst/>
          </a:prstGeom>
        </p:spPr>
      </p:pic>
      <p:pic>
        <p:nvPicPr>
          <p:cNvPr id="4" name="Picture 3" descr="Shape, icon, arrow&#10;&#10;Description automatically generated">
            <a:extLst>
              <a:ext uri="{FF2B5EF4-FFF2-40B4-BE49-F238E27FC236}">
                <a16:creationId xmlns:a16="http://schemas.microsoft.com/office/drawing/2014/main" id="{02ACFFE7-8C89-C6FF-B85B-BEFDB0A483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32702" y="5351296"/>
            <a:ext cx="1243328" cy="1243328"/>
          </a:xfrm>
          <a:prstGeom prst="rect">
            <a:avLst/>
          </a:prstGeom>
        </p:spPr>
      </p:pic>
      <p:pic>
        <p:nvPicPr>
          <p:cNvPr id="5" name="Picture 4" descr="Icon&#10;&#10;Description automatically generated">
            <a:extLst>
              <a:ext uri="{FF2B5EF4-FFF2-40B4-BE49-F238E27FC236}">
                <a16:creationId xmlns:a16="http://schemas.microsoft.com/office/drawing/2014/main" id="{01EAA8A2-5F42-15B6-8E5D-DF43CC5B09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819839" y="5353301"/>
            <a:ext cx="1251062" cy="1251062"/>
          </a:xfrm>
          <a:prstGeom prst="rect">
            <a:avLst/>
          </a:prstGeom>
        </p:spPr>
      </p:pic>
      <p:pic>
        <p:nvPicPr>
          <p:cNvPr id="6" name="Picture 5" descr="Icon&#10;&#10;Description automatically generated">
            <a:extLst>
              <a:ext uri="{FF2B5EF4-FFF2-40B4-BE49-F238E27FC236}">
                <a16:creationId xmlns:a16="http://schemas.microsoft.com/office/drawing/2014/main" id="{DFCF74E0-FD21-64E4-0DBB-85DEC96D1C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31397" y="5356049"/>
            <a:ext cx="1248314" cy="1248314"/>
          </a:xfrm>
          <a:prstGeom prst="rect">
            <a:avLst/>
          </a:prstGeom>
        </p:spPr>
      </p:pic>
      <p:pic>
        <p:nvPicPr>
          <p:cNvPr id="7" name="Picture 6" descr="Logo&#10;&#10;Description automatically generated">
            <a:extLst>
              <a:ext uri="{FF2B5EF4-FFF2-40B4-BE49-F238E27FC236}">
                <a16:creationId xmlns:a16="http://schemas.microsoft.com/office/drawing/2014/main" id="{4C200E83-7B8D-D1EA-423D-487EA36E4D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61280" y="2285672"/>
            <a:ext cx="7098632" cy="1391967"/>
          </a:xfrm>
          <a:prstGeom prst="rect">
            <a:avLst/>
          </a:prstGeom>
        </p:spPr>
      </p:pic>
      <p:pic>
        <p:nvPicPr>
          <p:cNvPr id="8" name="Picture 7" descr="A white star on a blue background&#10;&#10;AI-generated content may be incorrect.">
            <a:extLst>
              <a:ext uri="{FF2B5EF4-FFF2-40B4-BE49-F238E27FC236}">
                <a16:creationId xmlns:a16="http://schemas.microsoft.com/office/drawing/2014/main" id="{2F5C97A7-47B3-B3C9-9574-3638DF7F866A}"/>
              </a:ext>
            </a:extLst>
          </p:cNvPr>
          <p:cNvPicPr>
            <a:picLocks noChangeAspect="1"/>
          </p:cNvPicPr>
          <p:nvPr userDrawn="1"/>
        </p:nvPicPr>
        <p:blipFill>
          <a:blip r:embed="rId8"/>
          <a:srcRect l="13712" t="5053" r="14362" b="4667"/>
          <a:stretch>
            <a:fillRect/>
          </a:stretch>
        </p:blipFill>
        <p:spPr>
          <a:xfrm>
            <a:off x="7429021" y="5351296"/>
            <a:ext cx="1237827" cy="1253067"/>
          </a:xfrm>
          <a:prstGeom prst="rect">
            <a:avLst/>
          </a:prstGeom>
        </p:spPr>
      </p:pic>
    </p:spTree>
    <p:extLst>
      <p:ext uri="{BB962C8B-B14F-4D97-AF65-F5344CB8AC3E}">
        <p14:creationId xmlns:p14="http://schemas.microsoft.com/office/powerpoint/2010/main" val="3814690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272381"/>
            <a:ext cx="12192000" cy="5585619"/>
          </a:xfrm>
          <a:prstGeom prst="rect">
            <a:avLst/>
          </a:prstGeom>
        </p:spPr>
        <p:txBody>
          <a:bodyPr/>
          <a:lstStyle>
            <a:lvl1pPr>
              <a:defRPr>
                <a:solidFill>
                  <a:schemeClr val="accent3"/>
                </a:solidFill>
              </a:defRPr>
            </a:lvl1pPr>
          </a:lstStyle>
          <a:p>
            <a:r>
              <a:rPr lang="en-US"/>
              <a:t>Click icon to add picture</a:t>
            </a:r>
            <a:endParaRPr lang="id-ID"/>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3737145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9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454525"/>
          </a:xfrm>
          <a:prstGeom prst="rect">
            <a:avLst/>
          </a:prstGeom>
        </p:spPr>
        <p:txBody>
          <a:bodyPr/>
          <a:lstStyle>
            <a:lvl1pPr>
              <a:defRPr>
                <a:solidFill>
                  <a:schemeClr val="accent3"/>
                </a:solidFill>
              </a:defRPr>
            </a:lvl1pPr>
          </a:lstStyle>
          <a:p>
            <a:r>
              <a:rPr lang="en-US"/>
              <a:t>Click icon to add picture</a:t>
            </a:r>
            <a:endParaRPr lang="id-ID"/>
          </a:p>
        </p:txBody>
      </p:sp>
      <p:sp>
        <p:nvSpPr>
          <p:cNvPr id="4" name="Rectangle 3"/>
          <p:cNvSpPr/>
          <p:nvPr/>
        </p:nvSpPr>
        <p:spPr>
          <a:xfrm>
            <a:off x="11770501" y="6576011"/>
            <a:ext cx="319318" cy="230832"/>
          </a:xfrm>
          <a:prstGeom prst="rect">
            <a:avLst/>
          </a:prstGeom>
        </p:spPr>
        <p:txBody>
          <a:bodyPr wrap="none">
            <a:spAutoFit/>
          </a:bodyPr>
          <a:lstStyle/>
          <a:p>
            <a:fld id="{86CB4B4D-7CA3-9044-876B-883B54F8677D}" type="slidenum">
              <a:rPr lang="en-US" sz="900" b="0" smtClean="0">
                <a:solidFill>
                  <a:schemeClr val="bg2"/>
                </a:solidFill>
              </a:rPr>
              <a:pPr/>
              <a:t>‹#›</a:t>
            </a:fld>
            <a:endParaRPr lang="en-US" sz="1200" b="0">
              <a:solidFill>
                <a:schemeClr val="bg2"/>
              </a:solidFill>
            </a:endParaRPr>
          </a:p>
        </p:txBody>
      </p:sp>
    </p:spTree>
    <p:extLst>
      <p:ext uri="{BB962C8B-B14F-4D97-AF65-F5344CB8AC3E}">
        <p14:creationId xmlns:p14="http://schemas.microsoft.com/office/powerpoint/2010/main" val="24336398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7_blank">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6" y="0"/>
            <a:ext cx="12216607" cy="3784542"/>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a:p>
        </p:txBody>
      </p:sp>
      <p:sp>
        <p:nvSpPr>
          <p:cNvPr id="3" name="Picture Placeholder 2"/>
          <p:cNvSpPr>
            <a:spLocks noGrp="1"/>
          </p:cNvSpPr>
          <p:nvPr>
            <p:ph type="pic" sz="quarter" idx="10"/>
          </p:nvPr>
        </p:nvSpPr>
        <p:spPr>
          <a:xfrm>
            <a:off x="0" y="385763"/>
            <a:ext cx="4657725" cy="6516688"/>
          </a:xfrm>
          <a:prstGeom prst="rect">
            <a:avLst/>
          </a:prstGeom>
        </p:spPr>
        <p:txBody>
          <a:bodyPr/>
          <a:lstStyle>
            <a:lvl1pPr>
              <a:defRPr>
                <a:solidFill>
                  <a:schemeClr val="tx1"/>
                </a:solidFill>
              </a:defRPr>
            </a:lvl1pPr>
          </a:lstStyle>
          <a:p>
            <a:r>
              <a:rPr lang="en-US"/>
              <a:t>Click icon to add picture</a:t>
            </a:r>
            <a:endParaRPr lang="id-ID"/>
          </a:p>
        </p:txBody>
      </p:sp>
      <p:sp>
        <p:nvSpPr>
          <p:cNvPr id="33" name="Picture Placeholder 2"/>
          <p:cNvSpPr>
            <a:spLocks noGrp="1"/>
          </p:cNvSpPr>
          <p:nvPr>
            <p:ph type="pic" sz="quarter" idx="11"/>
          </p:nvPr>
        </p:nvSpPr>
        <p:spPr>
          <a:xfrm>
            <a:off x="5267920"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4" name="Picture Placeholder 2"/>
          <p:cNvSpPr>
            <a:spLocks noGrp="1"/>
          </p:cNvSpPr>
          <p:nvPr>
            <p:ph type="pic" sz="quarter" idx="12"/>
          </p:nvPr>
        </p:nvSpPr>
        <p:spPr>
          <a:xfrm>
            <a:off x="6909091"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5" name="Picture Placeholder 2"/>
          <p:cNvSpPr>
            <a:spLocks noGrp="1"/>
          </p:cNvSpPr>
          <p:nvPr>
            <p:ph type="pic" sz="quarter" idx="13"/>
          </p:nvPr>
        </p:nvSpPr>
        <p:spPr>
          <a:xfrm>
            <a:off x="8561422"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6" name="Picture Placeholder 2"/>
          <p:cNvSpPr>
            <a:spLocks noGrp="1"/>
          </p:cNvSpPr>
          <p:nvPr>
            <p:ph type="pic" sz="quarter" idx="14"/>
          </p:nvPr>
        </p:nvSpPr>
        <p:spPr>
          <a:xfrm>
            <a:off x="10204823"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Tree>
    <p:extLst>
      <p:ext uri="{BB962C8B-B14F-4D97-AF65-F5344CB8AC3E}">
        <p14:creationId xmlns:p14="http://schemas.microsoft.com/office/powerpoint/2010/main" val="20318964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main mast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9338"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9" name="Picture Placeholder 6"/>
          <p:cNvSpPr>
            <a:spLocks noGrp="1"/>
          </p:cNvSpPr>
          <p:nvPr>
            <p:ph type="pic" sz="quarter" idx="11"/>
          </p:nvPr>
        </p:nvSpPr>
        <p:spPr>
          <a:xfrm>
            <a:off x="4583583"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10" name="Picture Placeholder 6"/>
          <p:cNvSpPr>
            <a:spLocks noGrp="1"/>
          </p:cNvSpPr>
          <p:nvPr>
            <p:ph type="pic" sz="quarter" idx="12"/>
          </p:nvPr>
        </p:nvSpPr>
        <p:spPr>
          <a:xfrm>
            <a:off x="8117274"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2437083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main master">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564585"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3" name="Picture Placeholder 2"/>
          <p:cNvSpPr>
            <a:spLocks noGrp="1"/>
          </p:cNvSpPr>
          <p:nvPr>
            <p:ph type="pic" sz="quarter" idx="10"/>
          </p:nvPr>
        </p:nvSpPr>
        <p:spPr>
          <a:xfrm>
            <a:off x="867569"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15" name="Picture Placeholder 2"/>
          <p:cNvSpPr>
            <a:spLocks noGrp="1"/>
          </p:cNvSpPr>
          <p:nvPr>
            <p:ph type="pic" sz="quarter" idx="12"/>
          </p:nvPr>
        </p:nvSpPr>
        <p:spPr>
          <a:xfrm>
            <a:off x="6286206"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16" name="Picture Placeholder 2"/>
          <p:cNvSpPr>
            <a:spLocks noGrp="1"/>
          </p:cNvSpPr>
          <p:nvPr>
            <p:ph type="pic" sz="quarter" idx="13"/>
          </p:nvPr>
        </p:nvSpPr>
        <p:spPr>
          <a:xfrm>
            <a:off x="9022115"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Tree>
    <p:extLst>
      <p:ext uri="{BB962C8B-B14F-4D97-AF65-F5344CB8AC3E}">
        <p14:creationId xmlns:p14="http://schemas.microsoft.com/office/powerpoint/2010/main" val="93889316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main master">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6057772"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1" name="Picture Placeholder 20"/>
          <p:cNvSpPr>
            <a:spLocks noGrp="1"/>
          </p:cNvSpPr>
          <p:nvPr>
            <p:ph type="pic" sz="quarter" idx="14"/>
          </p:nvPr>
        </p:nvSpPr>
        <p:spPr>
          <a:xfrm>
            <a:off x="9123283"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3" name="Picture Placeholder 22"/>
          <p:cNvSpPr>
            <a:spLocks noGrp="1"/>
          </p:cNvSpPr>
          <p:nvPr>
            <p:ph type="pic" sz="quarter" idx="15"/>
          </p:nvPr>
        </p:nvSpPr>
        <p:spPr>
          <a:xfrm>
            <a:off x="6057772"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4" name="Picture Placeholder 23"/>
          <p:cNvSpPr>
            <a:spLocks noGrp="1"/>
          </p:cNvSpPr>
          <p:nvPr>
            <p:ph type="pic" sz="quarter" idx="16"/>
          </p:nvPr>
        </p:nvSpPr>
        <p:spPr>
          <a:xfrm>
            <a:off x="9123283"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5" name="Picture Placeholder 24"/>
          <p:cNvSpPr>
            <a:spLocks noGrp="1"/>
          </p:cNvSpPr>
          <p:nvPr>
            <p:ph type="pic" sz="quarter" idx="17"/>
          </p:nvPr>
        </p:nvSpPr>
        <p:spPr>
          <a:xfrm>
            <a:off x="6995798" y="2343150"/>
            <a:ext cx="3028364" cy="3028364"/>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Tree>
    <p:extLst>
      <p:ext uri="{BB962C8B-B14F-4D97-AF65-F5344CB8AC3E}">
        <p14:creationId xmlns:p14="http://schemas.microsoft.com/office/powerpoint/2010/main" val="22153145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15962"/>
          </a:xfrm>
          <a:prstGeom prst="rect">
            <a:avLst/>
          </a:prstGeom>
        </p:spPr>
        <p:txBody>
          <a:bodyPr/>
          <a:lstStyle>
            <a:lvl1pPr algn="l">
              <a:defRPr sz="4000" b="1">
                <a:solidFill>
                  <a:schemeClr val="accent3"/>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b="0">
                <a:solidFill>
                  <a:schemeClr val="accent3"/>
                </a:solidFill>
                <a:latin typeface="Calibri" panose="020F0502020204030204" pitchFamily="34" charset="0"/>
              </a:defRPr>
            </a:lvl1pPr>
            <a:lvl2pPr>
              <a:defRPr b="0">
                <a:solidFill>
                  <a:schemeClr val="accent3"/>
                </a:solidFill>
                <a:latin typeface="Calibri" panose="020F0502020204030204" pitchFamily="34" charset="0"/>
              </a:defRPr>
            </a:lvl2pPr>
            <a:lvl3pPr>
              <a:defRPr b="0">
                <a:solidFill>
                  <a:schemeClr val="accent3"/>
                </a:solidFill>
                <a:latin typeface="Calibri" panose="020F0502020204030204" pitchFamily="34" charset="0"/>
              </a:defRPr>
            </a:lvl3pPr>
            <a:lvl4pPr>
              <a:defRPr b="0">
                <a:solidFill>
                  <a:schemeClr val="accent3"/>
                </a:solidFill>
                <a:latin typeface="Calibri" panose="020F0502020204030204" pitchFamily="34" charset="0"/>
              </a:defRPr>
            </a:lvl4pPr>
            <a:lvl5pPr>
              <a:defRPr b="0">
                <a:solidFill>
                  <a:schemeClr val="accent3"/>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86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2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Shape 2"/>
          <p:cNvSpPr/>
          <p:nvPr/>
        </p:nvSpPr>
        <p:spPr>
          <a:xfrm>
            <a:off x="0" y="0"/>
            <a:ext cx="12192001" cy="1272268"/>
          </a:xfrm>
          <a:prstGeom prst="rect">
            <a:avLst/>
          </a:prstGeom>
          <a:solidFill>
            <a:srgbClr val="FFFFFF"/>
          </a:solidFill>
          <a:ln w="12700">
            <a:miter lim="400000"/>
          </a:ln>
          <a:effectLst>
            <a:outerShdw blurRad="330200" dist="25400" dir="5400000" rotWithShape="0">
              <a:srgbClr val="000000">
                <a:alpha val="5000"/>
              </a:srgbClr>
            </a:outerShdw>
          </a:effectLst>
        </p:spPr>
        <p:txBody>
          <a:bodyPr lIns="35719" tIns="35719" rIns="35719" bIns="35719" anchor="ctr"/>
          <a:lstStyle/>
          <a:p>
            <a:pPr lvl="0" defTabSz="292100">
              <a:defRPr>
                <a:solidFill>
                  <a:srgbClr val="FFFFFE"/>
                </a:solidFill>
              </a:defRPr>
            </a:pPr>
            <a:endParaRPr sz="900"/>
          </a:p>
        </p:txBody>
      </p:sp>
      <p:sp>
        <p:nvSpPr>
          <p:cNvPr id="6" name="Shape 6"/>
          <p:cNvSpPr>
            <a:spLocks noGrp="1"/>
          </p:cNvSpPr>
          <p:nvPr>
            <p:ph type="sldNum" sz="quarter" idx="2"/>
          </p:nvPr>
        </p:nvSpPr>
        <p:spPr>
          <a:xfrm>
            <a:off x="11702114" y="6615130"/>
            <a:ext cx="208943" cy="223838"/>
          </a:xfrm>
          <a:prstGeom prst="rect">
            <a:avLst/>
          </a:prstGeom>
          <a:ln w="12700">
            <a:miter lim="400000"/>
          </a:ln>
        </p:spPr>
        <p:txBody>
          <a:bodyPr wrap="none" lIns="71437" tIns="71437" rIns="71437" bIns="71437">
            <a:normAutofit/>
          </a:bodyPr>
          <a:lstStyle>
            <a:lvl1pPr defTabSz="292100">
              <a:defRPr sz="900" b="0">
                <a:solidFill>
                  <a:schemeClr val="tx1"/>
                </a:solidFill>
              </a:defRPr>
            </a:lvl1pPr>
          </a:lstStyle>
          <a:p>
            <a:fld id="{86CB4B4D-7CA3-9044-876B-883B54F8677D}" type="slidenum">
              <a:rPr lang="en-US" smtClean="0"/>
              <a:pPr/>
              <a:t>‹#›</a:t>
            </a:fld>
            <a:endParaRPr lang="en-US"/>
          </a:p>
        </p:txBody>
      </p:sp>
      <p:sp>
        <p:nvSpPr>
          <p:cNvPr id="7" name="Shape 7"/>
          <p:cNvSpPr/>
          <p:nvPr/>
        </p:nvSpPr>
        <p:spPr>
          <a:xfrm>
            <a:off x="470392" y="322275"/>
            <a:ext cx="89349" cy="703659"/>
          </a:xfrm>
          <a:prstGeom prst="rect">
            <a:avLst/>
          </a:prstGeom>
          <a:solidFill>
            <a:schemeClr val="accent2"/>
          </a:solidFill>
          <a:ln w="12700">
            <a:miter lim="400000"/>
          </a:ln>
        </p:spPr>
        <p:txBody>
          <a:bodyPr lIns="25400" tIns="25400" rIns="25400" bIns="25400" anchor="ctr"/>
          <a:lstStyle/>
          <a:p>
            <a:pPr lvl="0" defTabSz="292100">
              <a:defRPr sz="3200">
                <a:solidFill>
                  <a:srgbClr val="53585F"/>
                </a:solidFill>
              </a:defRPr>
            </a:pPr>
            <a:endParaRPr sz="1600"/>
          </a:p>
        </p:txBody>
      </p:sp>
      <p:sp>
        <p:nvSpPr>
          <p:cNvPr id="9" name="Shape 10">
            <a:extLst>
              <a:ext uri="{FF2B5EF4-FFF2-40B4-BE49-F238E27FC236}">
                <a16:creationId xmlns:a16="http://schemas.microsoft.com/office/drawing/2014/main" id="{681C79D0-4376-41D9-A3F8-2D0BCDAA989C}"/>
              </a:ext>
            </a:extLst>
          </p:cNvPr>
          <p:cNvSpPr/>
          <p:nvPr userDrawn="1"/>
        </p:nvSpPr>
        <p:spPr>
          <a:xfrm>
            <a:off x="0" y="6574649"/>
            <a:ext cx="12209890" cy="3048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TextBox 9">
            <a:extLst>
              <a:ext uri="{FF2B5EF4-FFF2-40B4-BE49-F238E27FC236}">
                <a16:creationId xmlns:a16="http://schemas.microsoft.com/office/drawing/2014/main" id="{91DC264E-9557-4C26-9EB4-45E20EB4580E}"/>
              </a:ext>
            </a:extLst>
          </p:cNvPr>
          <p:cNvSpPr txBox="1"/>
          <p:nvPr userDrawn="1"/>
        </p:nvSpPr>
        <p:spPr>
          <a:xfrm>
            <a:off x="11658600" y="6553200"/>
            <a:ext cx="482600" cy="307777"/>
          </a:xfrm>
          <a:prstGeom prst="rect">
            <a:avLst/>
          </a:prstGeom>
          <a:noFill/>
        </p:spPr>
        <p:txBody>
          <a:bodyPr wrap="square" rtlCol="0">
            <a:spAutoFit/>
          </a:bodyPr>
          <a:lstStyle/>
          <a:p>
            <a:fld id="{6B004024-4788-49A1-8383-7BFE39F0C56A}" type="slidenum">
              <a:rPr lang="en-US" sz="1400" smtClean="0">
                <a:solidFill>
                  <a:schemeClr val="tx1"/>
                </a:solidFill>
              </a:rPr>
              <a:t>‹#›</a:t>
            </a:fld>
            <a:endParaRPr lang="en-US" sz="1400">
              <a:solidFill>
                <a:schemeClr val="tx1"/>
              </a:solidFill>
            </a:endParaRPr>
          </a:p>
        </p:txBody>
      </p:sp>
    </p:spTree>
    <p:extLst>
      <p:ext uri="{BB962C8B-B14F-4D97-AF65-F5344CB8AC3E}">
        <p14:creationId xmlns:p14="http://schemas.microsoft.com/office/powerpoint/2010/main" val="861389894"/>
      </p:ext>
    </p:extLst>
  </p:cSld>
  <p:clrMap bg1="dk1" tx1="lt1" bg2="dk2" tx2="lt2" accent1="accent1" accent2="accent2" accent3="accent3" accent4="accent4" accent5="accent5" accent6="accent6" hlink="hlink" folHlink="folHlink"/>
  <p:sldLayoutIdLst>
    <p:sldLayoutId id="2147483698" r:id="rId1"/>
    <p:sldLayoutId id="2147483705" r:id="rId2"/>
    <p:sldLayoutId id="2147483749" r:id="rId3"/>
    <p:sldLayoutId id="2147483746" r:id="rId4"/>
    <p:sldLayoutId id="2147483747" r:id="rId5"/>
    <p:sldLayoutId id="2147483748" r:id="rId6"/>
    <p:sldLayoutId id="2147483708" r:id="rId7"/>
    <p:sldLayoutId id="2147483715" r:id="rId8"/>
    <p:sldLayoutId id="2147483745" r:id="rId9"/>
    <p:sldLayoutId id="2147483750" r:id="rId10"/>
    <p:sldLayoutId id="2147483751" r:id="rId11"/>
  </p:sldLayoutIdLst>
  <p:transition spd="med"/>
  <p:hf sldNum="0" hdr="0" ftr="0" dt="0"/>
  <p:txStyles>
    <p:title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p:titleStyle>
    <p:body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p:bodyStyle>
    <p:otherStyle>
      <a:lvl1pPr algn="ctr" defTabSz="292100" eaLnBrk="1" hangingPunct="1">
        <a:defRPr b="1">
          <a:solidFill>
            <a:schemeClr val="tx1"/>
          </a:solidFill>
          <a:latin typeface="+mn-lt"/>
          <a:ea typeface="+mn-ea"/>
          <a:cs typeface="+mn-cs"/>
          <a:sym typeface="Roboto Regular"/>
        </a:defRPr>
      </a:lvl1pPr>
      <a:lvl2pPr indent="114300" algn="ctr" defTabSz="292100" eaLnBrk="1" hangingPunct="1">
        <a:defRPr b="1">
          <a:solidFill>
            <a:schemeClr val="tx1"/>
          </a:solidFill>
          <a:latin typeface="+mn-lt"/>
          <a:ea typeface="+mn-ea"/>
          <a:cs typeface="+mn-cs"/>
          <a:sym typeface="Roboto Regular"/>
        </a:defRPr>
      </a:lvl2pPr>
      <a:lvl3pPr indent="228600" algn="ctr" defTabSz="292100" eaLnBrk="1" hangingPunct="1">
        <a:defRPr b="1">
          <a:solidFill>
            <a:schemeClr val="tx1"/>
          </a:solidFill>
          <a:latin typeface="+mn-lt"/>
          <a:ea typeface="+mn-ea"/>
          <a:cs typeface="+mn-cs"/>
          <a:sym typeface="Roboto Regular"/>
        </a:defRPr>
      </a:lvl3pPr>
      <a:lvl4pPr indent="342900" algn="ctr" defTabSz="292100" eaLnBrk="1" hangingPunct="1">
        <a:defRPr b="1">
          <a:solidFill>
            <a:schemeClr val="tx1"/>
          </a:solidFill>
          <a:latin typeface="+mn-lt"/>
          <a:ea typeface="+mn-ea"/>
          <a:cs typeface="+mn-cs"/>
          <a:sym typeface="Roboto Regular"/>
        </a:defRPr>
      </a:lvl4pPr>
      <a:lvl5pPr indent="457200" algn="ctr" defTabSz="292100" eaLnBrk="1" hangingPunct="1">
        <a:defRPr b="1">
          <a:solidFill>
            <a:schemeClr val="tx1"/>
          </a:solidFill>
          <a:latin typeface="+mn-lt"/>
          <a:ea typeface="+mn-ea"/>
          <a:cs typeface="+mn-cs"/>
          <a:sym typeface="Roboto Regular"/>
        </a:defRPr>
      </a:lvl5pPr>
      <a:lvl6pPr indent="571500" algn="ctr" defTabSz="292100" eaLnBrk="1" hangingPunct="1">
        <a:defRPr b="1">
          <a:solidFill>
            <a:schemeClr val="tx1"/>
          </a:solidFill>
          <a:latin typeface="+mn-lt"/>
          <a:ea typeface="+mn-ea"/>
          <a:cs typeface="+mn-cs"/>
          <a:sym typeface="Roboto Regular"/>
        </a:defRPr>
      </a:lvl6pPr>
      <a:lvl7pPr indent="685800" algn="ctr" defTabSz="292100" eaLnBrk="1" hangingPunct="1">
        <a:defRPr b="1">
          <a:solidFill>
            <a:schemeClr val="tx1"/>
          </a:solidFill>
          <a:latin typeface="+mn-lt"/>
          <a:ea typeface="+mn-ea"/>
          <a:cs typeface="+mn-cs"/>
          <a:sym typeface="Roboto Regular"/>
        </a:defRPr>
      </a:lvl7pPr>
      <a:lvl8pPr indent="800100" algn="ctr" defTabSz="292100" eaLnBrk="1" hangingPunct="1">
        <a:defRPr b="1">
          <a:solidFill>
            <a:schemeClr val="tx1"/>
          </a:solidFill>
          <a:latin typeface="+mn-lt"/>
          <a:ea typeface="+mn-ea"/>
          <a:cs typeface="+mn-cs"/>
          <a:sym typeface="Roboto Regular"/>
        </a:defRPr>
      </a:lvl8pPr>
      <a:lvl9pPr indent="914400" algn="ctr" defTabSz="292100" eaLnBrk="1" hangingPunct="1">
        <a:defRPr b="1">
          <a:solidFill>
            <a:schemeClr val="tx1"/>
          </a:solid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hyperlink" Target="http://chrome-extension/efaidnbmnnnibpcajpcglclefindmkaj/https:/jobs.westmiworks.org/wp-content/uploads/sites/7/2022/03/2022-Hot-Jobs-List-FINAL-web.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BaZ33aHdYoM?feature=oembed" TargetMode="Externa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0627B79-2427-4629-9B64-7CABE914996A}"/>
              </a:ext>
            </a:extLst>
          </p:cNvPr>
          <p:cNvSpPr txBox="1">
            <a:spLocks/>
          </p:cNvSpPr>
          <p:nvPr/>
        </p:nvSpPr>
        <p:spPr>
          <a:xfrm>
            <a:off x="-30480" y="5410200"/>
            <a:ext cx="12222480" cy="144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5400">
              <a:solidFill>
                <a:srgbClr val="F40C20"/>
              </a:solidFill>
              <a:latin typeface="Century Gothic" panose="020B0502020202020204" pitchFamily="34" charset="0"/>
            </a:endParaRPr>
          </a:p>
        </p:txBody>
      </p:sp>
      <p:sp>
        <p:nvSpPr>
          <p:cNvPr id="2" name="TextBox 1">
            <a:extLst>
              <a:ext uri="{FF2B5EF4-FFF2-40B4-BE49-F238E27FC236}">
                <a16:creationId xmlns:a16="http://schemas.microsoft.com/office/drawing/2014/main" id="{B37AB4E5-A8F8-A40F-0A38-36A869B3562C}"/>
              </a:ext>
            </a:extLst>
          </p:cNvPr>
          <p:cNvSpPr txBox="1"/>
          <p:nvPr/>
        </p:nvSpPr>
        <p:spPr>
          <a:xfrm>
            <a:off x="2585549" y="3757997"/>
            <a:ext cx="6990421"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0" dirty="0">
                <a:solidFill>
                  <a:srgbClr val="3F5766"/>
                </a:solidFill>
                <a:latin typeface="Century Gothic"/>
              </a:rPr>
              <a:t>May 20, 2026 | DeVos Place</a:t>
            </a:r>
          </a:p>
        </p:txBody>
      </p:sp>
    </p:spTree>
    <p:extLst>
      <p:ext uri="{BB962C8B-B14F-4D97-AF65-F5344CB8AC3E}">
        <p14:creationId xmlns:p14="http://schemas.microsoft.com/office/powerpoint/2010/main" val="32725680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AB376-4193-4C2B-AD92-BF700971C80D}"/>
              </a:ext>
            </a:extLst>
          </p:cNvPr>
          <p:cNvSpPr/>
          <p:nvPr/>
        </p:nvSpPr>
        <p:spPr>
          <a:xfrm>
            <a:off x="3796090" y="0"/>
            <a:ext cx="6248400" cy="3463128"/>
          </a:xfrm>
          <a:prstGeom prst="rect">
            <a:avLst/>
          </a:prstGeom>
        </p:spPr>
        <p:txBody>
          <a:bodyPr wrap="square" lIns="91440" tIns="45720" rIns="91440" bIns="45720" anchor="t">
            <a:spAutoFit/>
          </a:bodyPr>
          <a:lstStyle/>
          <a:p>
            <a:pPr algn="l"/>
            <a:endParaRPr lang="en-US" sz="3200" b="0" dirty="0">
              <a:solidFill>
                <a:schemeClr val="bg1">
                  <a:lumMod val="95000"/>
                  <a:lumOff val="5000"/>
                </a:schemeClr>
              </a:solidFill>
              <a:latin typeface="Calibri" panose="020F0502020204030204" pitchFamily="34" charset="0"/>
            </a:endParaRPr>
          </a:p>
          <a:p>
            <a:pPr marL="914400" lvl="2" indent="0" algn="l">
              <a:lnSpc>
                <a:spcPct val="150000"/>
              </a:lnSpc>
            </a:pPr>
            <a:r>
              <a:rPr lang="en-US" sz="3200" b="0" dirty="0">
                <a:solidFill>
                  <a:schemeClr val="accent2"/>
                </a:solidFill>
                <a:latin typeface="Calibri"/>
                <a:ea typeface="Calibri"/>
                <a:cs typeface="Calibri"/>
              </a:rPr>
              <a:t>8,128</a:t>
            </a:r>
            <a:r>
              <a:rPr lang="en-US" sz="3200" b="0" dirty="0">
                <a:solidFill>
                  <a:schemeClr val="bg1">
                    <a:lumMod val="95000"/>
                    <a:lumOff val="5000"/>
                  </a:schemeClr>
                </a:solidFill>
                <a:latin typeface="Calibri"/>
                <a:ea typeface="Calibri"/>
                <a:cs typeface="Calibri"/>
              </a:rPr>
              <a:t> students registered.</a:t>
            </a:r>
          </a:p>
          <a:p>
            <a:pPr marL="914400" lvl="2" indent="0" algn="l">
              <a:lnSpc>
                <a:spcPct val="150000"/>
              </a:lnSpc>
            </a:pPr>
            <a:r>
              <a:rPr lang="en-US" sz="3200" b="0" dirty="0">
                <a:solidFill>
                  <a:schemeClr val="accent2"/>
                </a:solidFill>
                <a:latin typeface="Calibri"/>
                <a:ea typeface="Calibri"/>
                <a:cs typeface="Calibri"/>
              </a:rPr>
              <a:t>99 </a:t>
            </a:r>
            <a:r>
              <a:rPr lang="en-US" sz="3200" b="0" dirty="0">
                <a:solidFill>
                  <a:schemeClr val="bg1"/>
                </a:solidFill>
                <a:latin typeface="Calibri"/>
                <a:ea typeface="Calibri"/>
                <a:cs typeface="Calibri"/>
              </a:rPr>
              <a:t>participating employers</a:t>
            </a:r>
          </a:p>
          <a:p>
            <a:pPr marL="914400" lvl="2" indent="0" algn="l">
              <a:lnSpc>
                <a:spcPct val="150000"/>
              </a:lnSpc>
            </a:pPr>
            <a:r>
              <a:rPr lang="en-US" sz="3200" b="0" dirty="0">
                <a:solidFill>
                  <a:schemeClr val="accent2"/>
                </a:solidFill>
                <a:latin typeface="Calibri"/>
                <a:ea typeface="Calibri"/>
                <a:cs typeface="Calibri"/>
              </a:rPr>
              <a:t>309 </a:t>
            </a:r>
            <a:r>
              <a:rPr lang="en-US" sz="3200" b="0" dirty="0">
                <a:solidFill>
                  <a:schemeClr val="bg1">
                    <a:lumMod val="95000"/>
                    <a:lumOff val="5000"/>
                  </a:schemeClr>
                </a:solidFill>
                <a:latin typeface="Calibri"/>
                <a:ea typeface="Calibri"/>
                <a:cs typeface="Calibri"/>
              </a:rPr>
              <a:t>careers featured</a:t>
            </a:r>
          </a:p>
          <a:p>
            <a:pPr marL="914400" lvl="2" indent="0" algn="l">
              <a:lnSpc>
                <a:spcPct val="150000"/>
              </a:lnSpc>
            </a:pPr>
            <a:endParaRPr lang="en-US" sz="3200" b="0" dirty="0">
              <a:solidFill>
                <a:schemeClr val="bg1">
                  <a:lumMod val="95000"/>
                  <a:lumOff val="5000"/>
                </a:schemeClr>
              </a:solidFill>
              <a:latin typeface="Calibri" panose="020F0502020204030204" pitchFamily="34" charset="0"/>
            </a:endParaRPr>
          </a:p>
        </p:txBody>
      </p:sp>
      <p:sp>
        <p:nvSpPr>
          <p:cNvPr id="5" name="Title 1">
            <a:extLst>
              <a:ext uri="{FF2B5EF4-FFF2-40B4-BE49-F238E27FC236}">
                <a16:creationId xmlns:a16="http://schemas.microsoft.com/office/drawing/2014/main" id="{97FF904C-392B-0309-528F-4C449FEA6FDE}"/>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2026 Highlights</a:t>
            </a:r>
          </a:p>
          <a:p>
            <a:endParaRPr lang="en-US" sz="2400" b="0" dirty="0">
              <a:solidFill>
                <a:schemeClr val="tx1"/>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8589096A-AC11-011F-55E8-5309CCBC1ED9}"/>
              </a:ext>
            </a:extLst>
          </p:cNvPr>
          <p:cNvGraphicFramePr>
            <a:graphicFrameLocks noGrp="1"/>
          </p:cNvGraphicFramePr>
          <p:nvPr/>
        </p:nvGraphicFramePr>
        <p:xfrm>
          <a:off x="4812090" y="3098800"/>
          <a:ext cx="6248400" cy="2400300"/>
        </p:xfrm>
        <a:graphic>
          <a:graphicData uri="http://schemas.openxmlformats.org/drawingml/2006/table">
            <a:tbl>
              <a:tblPr/>
              <a:tblGrid>
                <a:gridCol w="6248400">
                  <a:extLst>
                    <a:ext uri="{9D8B030D-6E8A-4147-A177-3AD203B41FA5}">
                      <a16:colId xmlns:a16="http://schemas.microsoft.com/office/drawing/2014/main" val="277956378"/>
                    </a:ext>
                  </a:extLst>
                </a:gridCol>
              </a:tblGrid>
              <a:tr h="2400300">
                <a:tc>
                  <a:txBody>
                    <a:bodyPr/>
                    <a:lstStyle/>
                    <a:p>
                      <a:pPr algn="l" fontAlgn="b">
                        <a:buNone/>
                      </a:pPr>
                      <a:r>
                        <a:rPr lang="en-US" sz="2400" b="0" i="0" u="none" strike="noStrike" dirty="0">
                          <a:solidFill>
                            <a:schemeClr val="bg1"/>
                          </a:solidFill>
                          <a:effectLst/>
                          <a:latin typeface="Calibri"/>
                          <a:ea typeface="Calibri"/>
                          <a:cs typeface="Calibri"/>
                        </a:rPr>
                        <a:t>“</a:t>
                      </a:r>
                      <a:r>
                        <a:rPr lang="en-US" sz="2400" b="0" i="0" dirty="0">
                          <a:solidFill>
                            <a:schemeClr val="bg1"/>
                          </a:solidFill>
                          <a:effectLst/>
                          <a:latin typeface="Calibri"/>
                          <a:ea typeface="Calibri"/>
                          <a:cs typeface="Calibri"/>
                          <a:sym typeface="Roboto Regular"/>
                        </a:rPr>
                        <a:t>What I liked best was that it showed how many different options there were for things I could do after high school, it was nice to see things that </a:t>
                      </a:r>
                      <a:r>
                        <a:rPr lang="en-US" sz="2400" b="0" i="0" dirty="0" err="1">
                          <a:solidFill>
                            <a:schemeClr val="bg1"/>
                          </a:solidFill>
                          <a:effectLst/>
                          <a:latin typeface="Calibri"/>
                          <a:ea typeface="Calibri"/>
                          <a:cs typeface="Calibri"/>
                          <a:sym typeface="Roboto Regular"/>
                        </a:rPr>
                        <a:t>i</a:t>
                      </a:r>
                      <a:r>
                        <a:rPr lang="en-US" sz="2400" b="0" i="0" dirty="0">
                          <a:solidFill>
                            <a:schemeClr val="bg1"/>
                          </a:solidFill>
                          <a:effectLst/>
                          <a:latin typeface="Calibri"/>
                          <a:ea typeface="Calibri"/>
                          <a:cs typeface="Calibri"/>
                          <a:sym typeface="Roboto Regular"/>
                        </a:rPr>
                        <a:t> wasn't interested in before :)”   </a:t>
                      </a:r>
                    </a:p>
                    <a:p>
                      <a:pPr algn="l" fontAlgn="b">
                        <a:buNone/>
                      </a:pPr>
                      <a:r>
                        <a:rPr lang="en-US" sz="2400" b="0" i="0" dirty="0">
                          <a:solidFill>
                            <a:schemeClr val="bg1"/>
                          </a:solidFill>
                          <a:effectLst/>
                          <a:latin typeface="Calibri"/>
                          <a:ea typeface="Calibri"/>
                          <a:cs typeface="Calibri"/>
                          <a:sym typeface="Roboto Regular"/>
                        </a:rPr>
                        <a:t>  </a:t>
                      </a:r>
                    </a:p>
                    <a:p>
                      <a:pPr algn="l" fontAlgn="b">
                        <a:buNone/>
                      </a:pPr>
                      <a:r>
                        <a:rPr lang="en-US" sz="2400" b="0" i="0" u="none" strike="noStrike" dirty="0">
                          <a:solidFill>
                            <a:schemeClr val="bg1"/>
                          </a:solidFill>
                          <a:effectLst/>
                          <a:latin typeface="Calibri"/>
                          <a:ea typeface="Calibri"/>
                          <a:cs typeface="Calibri"/>
                        </a:rPr>
                        <a:t>– </a:t>
                      </a:r>
                      <a:r>
                        <a:rPr lang="en-US" sz="2400" b="1" i="0" u="none" strike="noStrike" dirty="0">
                          <a:solidFill>
                            <a:srgbClr val="000000"/>
                          </a:solidFill>
                          <a:effectLst/>
                          <a:latin typeface="Calibri"/>
                          <a:ea typeface="Calibri"/>
                          <a:cs typeface="Calibri"/>
                        </a:rPr>
                        <a:t>2025 Student Participant </a:t>
                      </a:r>
                    </a:p>
                  </a:txBody>
                  <a:tcPr marL="9525" marR="9525" marT="9525" anchor="b">
                    <a:lnL>
                      <a:noFill/>
                    </a:lnL>
                    <a:lnR>
                      <a:noFill/>
                    </a:lnR>
                    <a:lnT>
                      <a:noFill/>
                    </a:lnT>
                    <a:lnB>
                      <a:noFill/>
                    </a:lnB>
                    <a:noFill/>
                  </a:tcPr>
                </a:tc>
                <a:extLst>
                  <a:ext uri="{0D108BD9-81ED-4DB2-BD59-A6C34878D82A}">
                    <a16:rowId xmlns:a16="http://schemas.microsoft.com/office/drawing/2014/main" val="1107100263"/>
                  </a:ext>
                </a:extLst>
              </a:tr>
            </a:tbl>
          </a:graphicData>
        </a:graphic>
      </p:graphicFrame>
    </p:spTree>
    <p:extLst>
      <p:ext uri="{BB962C8B-B14F-4D97-AF65-F5344CB8AC3E}">
        <p14:creationId xmlns:p14="http://schemas.microsoft.com/office/powerpoint/2010/main" val="3485677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0B13-945A-9B06-FBE5-791D750CBB6D}"/>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Arrival</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C61F298E-C1DB-11EE-132D-35DE9D7A6054}"/>
              </a:ext>
            </a:extLst>
          </p:cNvPr>
          <p:cNvPicPr>
            <a:picLocks noChangeAspect="1"/>
          </p:cNvPicPr>
          <p:nvPr/>
        </p:nvPicPr>
        <p:blipFill>
          <a:blip r:embed="rId3"/>
          <a:srcRect l="12976"/>
          <a:stretch>
            <a:fillRect/>
          </a:stretch>
        </p:blipFill>
        <p:spPr>
          <a:xfrm>
            <a:off x="5496135" y="2363934"/>
            <a:ext cx="4932674" cy="4229690"/>
          </a:xfrm>
          <a:prstGeom prst="rect">
            <a:avLst/>
          </a:prstGeom>
        </p:spPr>
      </p:pic>
      <p:sp>
        <p:nvSpPr>
          <p:cNvPr id="6" name="TextBox 5">
            <a:extLst>
              <a:ext uri="{FF2B5EF4-FFF2-40B4-BE49-F238E27FC236}">
                <a16:creationId xmlns:a16="http://schemas.microsoft.com/office/drawing/2014/main" id="{8912024A-423A-B2A6-4902-2263A3A1FD58}"/>
              </a:ext>
            </a:extLst>
          </p:cNvPr>
          <p:cNvSpPr txBox="1"/>
          <p:nvPr/>
        </p:nvSpPr>
        <p:spPr>
          <a:xfrm>
            <a:off x="4582274" y="264376"/>
            <a:ext cx="6760396" cy="204158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rtl="0" latinLnBrk="1" hangingPunct="0">
              <a:buFont typeface="+mj-lt"/>
              <a:buAutoNum type="arabicPeriod"/>
            </a:pPr>
            <a:r>
              <a:rPr lang="en-US" sz="1400" dirty="0">
                <a:solidFill>
                  <a:schemeClr val="bg1"/>
                </a:solidFill>
              </a:rPr>
              <a:t>Buses will line up on SCRIBNER AVENUE and wait to be directed by event  staff to proceed to drop off.</a:t>
            </a:r>
          </a:p>
          <a:p>
            <a:pPr marL="342900" indent="-342900" algn="l" rtl="0" latinLnBrk="1" hangingPunct="0">
              <a:buFont typeface="+mj-lt"/>
              <a:buAutoNum type="arabicPeriod"/>
            </a:pPr>
            <a:r>
              <a:rPr lang="en-US" sz="1400" dirty="0">
                <a:solidFill>
                  <a:schemeClr val="bg1"/>
                </a:solidFill>
              </a:rPr>
              <a:t>Buses will turn right onto MICHIGAN then turn right onto MONROE AVE.</a:t>
            </a:r>
          </a:p>
          <a:p>
            <a:pPr marL="342900" indent="-342900" algn="l" rtl="0" latinLnBrk="1" hangingPunct="0">
              <a:buFont typeface="+mj-lt"/>
              <a:buAutoNum type="arabicPeriod"/>
            </a:pPr>
            <a:r>
              <a:rPr lang="en-US" sz="1400" dirty="0">
                <a:solidFill>
                  <a:schemeClr val="bg1"/>
                </a:solidFill>
              </a:rPr>
              <a:t>Buses will drop off at the designated area on MONROE AVE (volunteers will be present to assist).</a:t>
            </a:r>
          </a:p>
          <a:p>
            <a:pPr marL="342900" indent="-342900" algn="l" rtl="0" latinLnBrk="1" hangingPunct="0">
              <a:buFont typeface="+mj-lt"/>
              <a:buAutoNum type="arabicPeriod"/>
            </a:pPr>
            <a:r>
              <a:rPr lang="en-US" sz="1400" dirty="0">
                <a:solidFill>
                  <a:schemeClr val="bg1"/>
                </a:solidFill>
              </a:rPr>
              <a:t>For the safety of students there will be NO DOUBLE PARKING TO UNLOAD.</a:t>
            </a:r>
          </a:p>
          <a:p>
            <a:pPr marL="342900" indent="-342900" algn="l" rtl="0" latinLnBrk="1" hangingPunct="0">
              <a:buFont typeface="+mj-lt"/>
              <a:buAutoNum type="arabicPeriod"/>
            </a:pPr>
            <a:r>
              <a:rPr lang="en-US" sz="1400" dirty="0">
                <a:solidFill>
                  <a:schemeClr val="bg1"/>
                </a:solidFill>
              </a:rPr>
              <a:t>Please unload as quickly as possible</a:t>
            </a:r>
          </a:p>
          <a:p>
            <a:pPr marL="342900" indent="-342900" algn="l" rtl="0" latinLnBrk="1" hangingPunct="0">
              <a:buFont typeface="+mj-lt"/>
              <a:buAutoNum type="arabicPeriod"/>
            </a:pPr>
            <a:r>
              <a:rPr lang="en-US" sz="1400" dirty="0">
                <a:solidFill>
                  <a:schemeClr val="bg1"/>
                </a:solidFill>
              </a:rPr>
              <a:t>Volunteers will be present to enforce the drop off process</a:t>
            </a:r>
          </a:p>
          <a:p>
            <a:pPr marL="342900" indent="-342900" algn="l" rtl="0" latinLnBrk="1" hangingPunct="0">
              <a:buFont typeface="+mj-lt"/>
              <a:buAutoNum type="arabicPeriod"/>
            </a:pPr>
            <a:r>
              <a:rPr lang="en-US" sz="1400" dirty="0">
                <a:solidFill>
                  <a:schemeClr val="bg1"/>
                </a:solidFill>
              </a:rPr>
              <a:t>Pick up will be on SCRIBNER AVE</a:t>
            </a:r>
            <a:endParaRPr kumimoji="0" lang="en-US" sz="1400" b="1" i="0" u="none" strike="noStrike" cap="none" spc="0" normalizeH="0" baseline="0" dirty="0">
              <a:ln>
                <a:noFill/>
              </a:ln>
              <a:solidFill>
                <a:schemeClr val="bg1"/>
              </a:solidFill>
              <a:effectLst/>
              <a:uFillTx/>
              <a:latin typeface="+mj-lt"/>
              <a:ea typeface="+mj-ea"/>
              <a:cs typeface="+mj-cs"/>
              <a:sym typeface="Roboto Regular"/>
            </a:endParaRPr>
          </a:p>
        </p:txBody>
      </p:sp>
    </p:spTree>
    <p:extLst>
      <p:ext uri="{BB962C8B-B14F-4D97-AF65-F5344CB8AC3E}">
        <p14:creationId xmlns:p14="http://schemas.microsoft.com/office/powerpoint/2010/main" val="31973877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0455-952A-3102-1746-E657610E86C5}"/>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Arrival: outfits and suggestions</a:t>
            </a:r>
          </a:p>
        </p:txBody>
      </p:sp>
      <p:sp>
        <p:nvSpPr>
          <p:cNvPr id="6" name="Content Placeholder 2">
            <a:extLst>
              <a:ext uri="{FF2B5EF4-FFF2-40B4-BE49-F238E27FC236}">
                <a16:creationId xmlns:a16="http://schemas.microsoft.com/office/drawing/2014/main" id="{267EB5AB-E10D-4F52-BB61-F693D8B6FCC3}"/>
              </a:ext>
            </a:extLst>
          </p:cNvPr>
          <p:cNvSpPr txBox="1">
            <a:spLocks/>
          </p:cNvSpPr>
          <p:nvPr/>
        </p:nvSpPr>
        <p:spPr>
          <a:xfrm>
            <a:off x="4382530"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student and chaperone should have lanyard and every student should have a backpack. No outside student backpacks allowed except medical devices.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exhibitor should have a lanyard</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tour guest and media contact should have a lanyard</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volunteer should have a bright orange shirt</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If someone doesn’t have one of these, point to info desk</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No storage for personal items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Wear comfortable shoes! No high heels, no new shoes</a:t>
            </a:r>
          </a:p>
          <a:p>
            <a:pPr marL="457200" indent="-457200" algn="l">
              <a:spcAft>
                <a:spcPts val="1800"/>
              </a:spcAft>
              <a:buFont typeface="Arial"/>
              <a:buChar char="•"/>
            </a:pPr>
            <a:r>
              <a:rPr lang="en-US" sz="2400" dirty="0">
                <a:solidFill>
                  <a:schemeClr val="bg1">
                    <a:lumMod val="95000"/>
                    <a:lumOff val="5000"/>
                  </a:schemeClr>
                </a:solidFill>
                <a:latin typeface="Calibri"/>
                <a:cs typeface="Calibri"/>
              </a:rPr>
              <a:t>DRESS FOR YOUR ROLE! Are you outside? Do you need sunblock? Gloves?</a:t>
            </a:r>
          </a:p>
          <a:p>
            <a:pPr lvl="1" indent="0" algn="l"/>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10347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C7C6-289C-92FD-74E1-D9D5699B529B}"/>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Student Experience</a:t>
            </a:r>
            <a:br>
              <a:rPr lang="en-US" sz="4000" b="1">
                <a:solidFill>
                  <a:schemeClr val="tx1"/>
                </a:solidFill>
                <a:latin typeface="Century Gothic" panose="020B0502020202020204" pitchFamily="34" charset="0"/>
              </a:rPr>
            </a:br>
            <a:endParaRPr lang="en-US" sz="4000" b="1">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57AB715-2CBB-8D6D-2A7C-138BDAC6C2C1}"/>
              </a:ext>
            </a:extLst>
          </p:cNvPr>
          <p:cNvSpPr txBox="1">
            <a:spLocks/>
          </p:cNvSpPr>
          <p:nvPr/>
        </p:nvSpPr>
        <p:spPr>
          <a:xfrm>
            <a:off x="4438677" y="304800"/>
            <a:ext cx="7753323" cy="3328994"/>
          </a:xfrm>
          <a:prstGeom prst="rect">
            <a:avLst/>
          </a:prstGeom>
        </p:spPr>
        <p:txBody>
          <a:bodyPr lIns="91440" tIns="45720" rIns="91440" bIns="45720" anchor="t">
            <a:norm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r>
              <a:rPr lang="en-US" sz="2400" b="0" dirty="0">
                <a:solidFill>
                  <a:schemeClr val="bg1">
                    <a:lumMod val="95000"/>
                    <a:lumOff val="5000"/>
                  </a:schemeClr>
                </a:solidFill>
                <a:latin typeface="Calibri"/>
                <a:ea typeface="+mj-lt"/>
                <a:cs typeface="Calibri"/>
              </a:rPr>
              <a:t>Students come in from one of three sessions:</a:t>
            </a:r>
            <a:endParaRPr lang="en-US" b="0" dirty="0">
              <a:solidFill>
                <a:schemeClr val="bg1">
                  <a:lumMod val="95000"/>
                  <a:lumOff val="5000"/>
                </a:schemeClr>
              </a:solidFill>
              <a:latin typeface="Calibri"/>
              <a:cs typeface="Calibri"/>
            </a:endParaRPr>
          </a:p>
          <a:p>
            <a:pPr lvl="2" algn="l"/>
            <a:r>
              <a:rPr lang="en-US" sz="2400" b="0" dirty="0">
                <a:solidFill>
                  <a:schemeClr val="bg1">
                    <a:lumMod val="95000"/>
                    <a:lumOff val="5000"/>
                  </a:schemeClr>
                </a:solidFill>
                <a:latin typeface="Calibri"/>
                <a:ea typeface="+mj-lt"/>
                <a:cs typeface="Calibri"/>
              </a:rPr>
              <a:t>8:30 am – 10:15 am</a:t>
            </a:r>
            <a:endParaRPr lang="en-US" b="0" dirty="0">
              <a:solidFill>
                <a:schemeClr val="bg1">
                  <a:lumMod val="95000"/>
                  <a:lumOff val="5000"/>
                </a:schemeClr>
              </a:solidFill>
            </a:endParaRPr>
          </a:p>
          <a:p>
            <a:pPr lvl="2" algn="l"/>
            <a:r>
              <a:rPr lang="en-US" sz="2400" b="0" dirty="0">
                <a:solidFill>
                  <a:schemeClr val="bg1">
                    <a:lumMod val="95000"/>
                    <a:lumOff val="5000"/>
                  </a:schemeClr>
                </a:solidFill>
                <a:latin typeface="Calibri"/>
                <a:ea typeface="+mj-lt"/>
                <a:cs typeface="Calibri"/>
              </a:rPr>
              <a:t>10:15 am – noon</a:t>
            </a:r>
            <a:endParaRPr lang="en-US" b="0" dirty="0">
              <a:solidFill>
                <a:schemeClr val="bg1">
                  <a:lumMod val="95000"/>
                  <a:lumOff val="5000"/>
                </a:schemeClr>
              </a:solidFill>
            </a:endParaRPr>
          </a:p>
          <a:p>
            <a:pPr lvl="1" indent="0" algn="l"/>
            <a:r>
              <a:rPr lang="en-US" sz="2400" b="0" dirty="0">
                <a:solidFill>
                  <a:schemeClr val="bg1">
                    <a:lumMod val="95000"/>
                    <a:lumOff val="5000"/>
                  </a:schemeClr>
                </a:solidFill>
                <a:latin typeface="Calibri"/>
                <a:ea typeface="+mj-lt"/>
                <a:cs typeface="Calibri"/>
              </a:rPr>
              <a:t>    noon – 1:45 pm</a:t>
            </a:r>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marL="43815" lvl="1" indent="0" algn="l"/>
            <a:r>
              <a:rPr lang="en-US" sz="2400" b="0" dirty="0">
                <a:solidFill>
                  <a:schemeClr val="bg1">
                    <a:lumMod val="95000"/>
                    <a:lumOff val="5000"/>
                  </a:schemeClr>
                </a:solidFill>
                <a:latin typeface="Calibri"/>
                <a:cs typeface="Calibri"/>
              </a:rPr>
              <a:t>Students start in one of the exhibit spaces and move throughout the hall to experience all six industries. Music plays when it is time to switch </a:t>
            </a:r>
            <a:r>
              <a:rPr lang="en-US" sz="2400" b="0" dirty="0" err="1">
                <a:solidFill>
                  <a:schemeClr val="bg1">
                    <a:lumMod val="95000"/>
                    <a:lumOff val="5000"/>
                  </a:schemeClr>
                </a:solidFill>
                <a:latin typeface="Calibri"/>
                <a:cs typeface="Calibri"/>
              </a:rPr>
              <a:t>areas.</a:t>
            </a:r>
            <a:r>
              <a:rPr lang="en-US" sz="2000" dirty="0" err="1">
                <a:solidFill>
                  <a:schemeClr val="tx1"/>
                </a:solidFill>
              </a:rPr>
              <a:t>gns</a:t>
            </a:r>
            <a:r>
              <a:rPr lang="en-US" sz="2000" dirty="0">
                <a:solidFill>
                  <a:schemeClr val="tx1"/>
                </a:solidFill>
              </a:rPr>
              <a:t> with their arrival time (see event schedule document)</a:t>
            </a: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pic>
        <p:nvPicPr>
          <p:cNvPr id="5" name="Picture 4" descr="A picture containing person, yellow  Description automatically generated">
            <a:extLst>
              <a:ext uri="{FF2B5EF4-FFF2-40B4-BE49-F238E27FC236}">
                <a16:creationId xmlns:a16="http://schemas.microsoft.com/office/drawing/2014/main" id="{19D4994A-738A-08F9-BB08-A418A5213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09988"/>
            <a:ext cx="2164492" cy="3248012"/>
          </a:xfrm>
          <a:prstGeom prst="rect">
            <a:avLst/>
          </a:prstGeom>
        </p:spPr>
      </p:pic>
      <p:pic>
        <p:nvPicPr>
          <p:cNvPr id="7" name="Picture 6" descr="A picture containing person, indoor, group  Description automatically generated">
            <a:extLst>
              <a:ext uri="{FF2B5EF4-FFF2-40B4-BE49-F238E27FC236}">
                <a16:creationId xmlns:a16="http://schemas.microsoft.com/office/drawing/2014/main" id="{D9473052-1187-DC69-ACC3-3591673F9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081" y="3657600"/>
            <a:ext cx="4343400" cy="2895600"/>
          </a:xfrm>
          <a:prstGeom prst="rect">
            <a:avLst/>
          </a:prstGeom>
        </p:spPr>
      </p:pic>
    </p:spTree>
    <p:extLst>
      <p:ext uri="{BB962C8B-B14F-4D97-AF65-F5344CB8AC3E}">
        <p14:creationId xmlns:p14="http://schemas.microsoft.com/office/powerpoint/2010/main" val="9163890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6104-D3CB-6B34-6D40-17647A8E659D}"/>
              </a:ext>
            </a:extLst>
          </p:cNvPr>
          <p:cNvSpPr txBox="1">
            <a:spLocks/>
          </p:cNvSpPr>
          <p:nvPr/>
        </p:nvSpPr>
        <p:spPr>
          <a:xfrm>
            <a:off x="263611" y="2743200"/>
            <a:ext cx="3733800" cy="13716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a:rPr>
              <a:t>Student Flow</a:t>
            </a:r>
            <a:br>
              <a:rPr lang="en-US" sz="4000" b="1" dirty="0">
                <a:highlight>
                  <a:srgbClr val="FFFF00"/>
                </a:highlight>
                <a:latin typeface="Century Gothic" panose="020B0502020202020204" pitchFamily="34" charset="0"/>
              </a:rPr>
            </a:br>
            <a:endParaRPr lang="en-US" sz="4000" b="1">
              <a:solidFill>
                <a:schemeClr val="tx1"/>
              </a:solidFill>
              <a:latin typeface="Century Gothic" panose="020B0502020202020204" pitchFamily="34" charset="0"/>
            </a:endParaRPr>
          </a:p>
        </p:txBody>
      </p:sp>
      <p:pic>
        <p:nvPicPr>
          <p:cNvPr id="3" name="Picture 2" descr="A diagram of a building  AI-generated content may be incorrect.">
            <a:extLst>
              <a:ext uri="{FF2B5EF4-FFF2-40B4-BE49-F238E27FC236}">
                <a16:creationId xmlns:a16="http://schemas.microsoft.com/office/drawing/2014/main" id="{FFC2DDB9-12CE-09B7-FFA1-C75818449737}"/>
              </a:ext>
            </a:extLst>
          </p:cNvPr>
          <p:cNvPicPr>
            <a:picLocks noChangeAspect="1"/>
          </p:cNvPicPr>
          <p:nvPr/>
        </p:nvPicPr>
        <p:blipFill>
          <a:blip r:embed="rId3"/>
          <a:stretch>
            <a:fillRect/>
          </a:stretch>
        </p:blipFill>
        <p:spPr>
          <a:xfrm>
            <a:off x="8532704" y="177452"/>
            <a:ext cx="3383331" cy="5407069"/>
          </a:xfrm>
          <a:prstGeom prst="rect">
            <a:avLst/>
          </a:prstGeom>
        </p:spPr>
      </p:pic>
      <p:pic>
        <p:nvPicPr>
          <p:cNvPr id="5" name="Picture 4">
            <a:extLst>
              <a:ext uri="{FF2B5EF4-FFF2-40B4-BE49-F238E27FC236}">
                <a16:creationId xmlns:a16="http://schemas.microsoft.com/office/drawing/2014/main" id="{200C9E5C-D74E-E789-277C-74156EB74596}"/>
              </a:ext>
            </a:extLst>
          </p:cNvPr>
          <p:cNvPicPr>
            <a:picLocks noChangeAspect="1"/>
          </p:cNvPicPr>
          <p:nvPr/>
        </p:nvPicPr>
        <p:blipFill>
          <a:blip r:embed="rId4"/>
          <a:stretch>
            <a:fillRect/>
          </a:stretch>
        </p:blipFill>
        <p:spPr>
          <a:xfrm>
            <a:off x="8095598" y="5429250"/>
            <a:ext cx="1428750" cy="1428750"/>
          </a:xfrm>
          <a:prstGeom prst="rect">
            <a:avLst/>
          </a:prstGeom>
        </p:spPr>
      </p:pic>
      <p:pic>
        <p:nvPicPr>
          <p:cNvPr id="6" name="Picture 5">
            <a:extLst>
              <a:ext uri="{FF2B5EF4-FFF2-40B4-BE49-F238E27FC236}">
                <a16:creationId xmlns:a16="http://schemas.microsoft.com/office/drawing/2014/main" id="{04A64601-9683-A129-1E79-9325369D40CA}"/>
              </a:ext>
            </a:extLst>
          </p:cNvPr>
          <p:cNvPicPr>
            <a:picLocks noChangeAspect="1"/>
          </p:cNvPicPr>
          <p:nvPr/>
        </p:nvPicPr>
        <p:blipFill>
          <a:blip r:embed="rId5"/>
          <a:stretch>
            <a:fillRect/>
          </a:stretch>
        </p:blipFill>
        <p:spPr>
          <a:xfrm>
            <a:off x="7826549" y="5583999"/>
            <a:ext cx="1695450" cy="533400"/>
          </a:xfrm>
          <a:prstGeom prst="rect">
            <a:avLst/>
          </a:prstGeom>
        </p:spPr>
      </p:pic>
      <p:pic>
        <p:nvPicPr>
          <p:cNvPr id="7" name="Picture 6" descr="A group of white dots  AI-generated content may be incorrect.">
            <a:extLst>
              <a:ext uri="{FF2B5EF4-FFF2-40B4-BE49-F238E27FC236}">
                <a16:creationId xmlns:a16="http://schemas.microsoft.com/office/drawing/2014/main" id="{24057388-BC1A-5838-5179-3E39290F3BFC}"/>
              </a:ext>
            </a:extLst>
          </p:cNvPr>
          <p:cNvPicPr>
            <a:picLocks noChangeAspect="1"/>
          </p:cNvPicPr>
          <p:nvPr/>
        </p:nvPicPr>
        <p:blipFill>
          <a:blip r:embed="rId6"/>
          <a:stretch>
            <a:fillRect/>
          </a:stretch>
        </p:blipFill>
        <p:spPr>
          <a:xfrm>
            <a:off x="5195104" y="5848806"/>
            <a:ext cx="2720367" cy="525702"/>
          </a:xfrm>
          <a:prstGeom prst="rect">
            <a:avLst/>
          </a:prstGeom>
        </p:spPr>
      </p:pic>
      <p:pic>
        <p:nvPicPr>
          <p:cNvPr id="8" name="Picture 7" descr="A diagram of a building  AI-generated content may be incorrect.">
            <a:extLst>
              <a:ext uri="{FF2B5EF4-FFF2-40B4-BE49-F238E27FC236}">
                <a16:creationId xmlns:a16="http://schemas.microsoft.com/office/drawing/2014/main" id="{74564BED-7347-77C0-3139-89B69C484422}"/>
              </a:ext>
            </a:extLst>
          </p:cNvPr>
          <p:cNvPicPr>
            <a:picLocks noChangeAspect="1"/>
          </p:cNvPicPr>
          <p:nvPr/>
        </p:nvPicPr>
        <p:blipFill>
          <a:blip r:embed="rId7"/>
          <a:stretch>
            <a:fillRect/>
          </a:stretch>
        </p:blipFill>
        <p:spPr>
          <a:xfrm>
            <a:off x="4785087" y="83507"/>
            <a:ext cx="3529965" cy="5594959"/>
          </a:xfrm>
          <a:prstGeom prst="rect">
            <a:avLst/>
          </a:prstGeom>
        </p:spPr>
      </p:pic>
    </p:spTree>
    <p:extLst>
      <p:ext uri="{BB962C8B-B14F-4D97-AF65-F5344CB8AC3E}">
        <p14:creationId xmlns:p14="http://schemas.microsoft.com/office/powerpoint/2010/main" val="33382287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2709"/>
            <a:ext cx="8229600" cy="815770"/>
          </a:xfrm>
        </p:spPr>
        <p:txBody>
          <a:bodyPr/>
          <a:lstStyle/>
          <a:p>
            <a:r>
              <a:rPr lang="en-US" sz="3600"/>
              <a:t>EXIT PLANS</a:t>
            </a:r>
            <a:br>
              <a:rPr lang="en-US" sz="3600"/>
            </a:br>
            <a:br>
              <a:rPr lang="en-US" sz="3600"/>
            </a:br>
            <a:endParaRPr lang="en-US" sz="3600"/>
          </a:p>
        </p:txBody>
      </p:sp>
      <p:sp>
        <p:nvSpPr>
          <p:cNvPr id="3" name="Content Placeholder 2"/>
          <p:cNvSpPr>
            <a:spLocks noGrp="1"/>
          </p:cNvSpPr>
          <p:nvPr>
            <p:ph idx="1"/>
          </p:nvPr>
        </p:nvSpPr>
        <p:spPr>
          <a:xfrm>
            <a:off x="2133600" y="1305236"/>
            <a:ext cx="8229600" cy="685800"/>
          </a:xfrm>
        </p:spPr>
        <p:txBody>
          <a:bodyPr/>
          <a:lstStyle/>
          <a:p>
            <a:endParaRPr lang="en-US"/>
          </a:p>
          <a:p>
            <a:pPr marL="457200" lvl="1" indent="0"/>
            <a:r>
              <a:rPr lang="en-US"/>
              <a:t> </a:t>
            </a:r>
          </a:p>
          <a:p>
            <a:endParaRPr lang="en-US"/>
          </a:p>
        </p:txBody>
      </p:sp>
      <p:sp>
        <p:nvSpPr>
          <p:cNvPr id="8" name="Arrow: Left 7">
            <a:extLst>
              <a:ext uri="{FF2B5EF4-FFF2-40B4-BE49-F238E27FC236}">
                <a16:creationId xmlns:a16="http://schemas.microsoft.com/office/drawing/2014/main" id="{B90DBFDE-98FD-CE4C-B0C5-FAEEEB563463}"/>
              </a:ext>
            </a:extLst>
          </p:cNvPr>
          <p:cNvSpPr/>
          <p:nvPr/>
        </p:nvSpPr>
        <p:spPr>
          <a:xfrm>
            <a:off x="9171397" y="2115588"/>
            <a:ext cx="3020603" cy="3608006"/>
          </a:xfrm>
          <a:prstGeom prst="leftArrow">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9" name="TextBox 8">
            <a:extLst>
              <a:ext uri="{FF2B5EF4-FFF2-40B4-BE49-F238E27FC236}">
                <a16:creationId xmlns:a16="http://schemas.microsoft.com/office/drawing/2014/main" id="{987048E7-804B-1645-2A79-1FD4772DE0A6}"/>
              </a:ext>
            </a:extLst>
          </p:cNvPr>
          <p:cNvSpPr txBox="1"/>
          <p:nvPr/>
        </p:nvSpPr>
        <p:spPr>
          <a:xfrm>
            <a:off x="9520480" y="3221964"/>
            <a:ext cx="2578814"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Exit Plan on </a:t>
            </a:r>
          </a:p>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every student lanyard</a:t>
            </a:r>
          </a:p>
        </p:txBody>
      </p:sp>
      <p:sp>
        <p:nvSpPr>
          <p:cNvPr id="7" name="TextBox 6">
            <a:extLst>
              <a:ext uri="{FF2B5EF4-FFF2-40B4-BE49-F238E27FC236}">
                <a16:creationId xmlns:a16="http://schemas.microsoft.com/office/drawing/2014/main" id="{DF609057-B091-AE44-9A18-6C022BBABCBE}"/>
              </a:ext>
            </a:extLst>
          </p:cNvPr>
          <p:cNvSpPr txBox="1"/>
          <p:nvPr/>
        </p:nvSpPr>
        <p:spPr>
          <a:xfrm>
            <a:off x="231772" y="1458707"/>
            <a:ext cx="4422421" cy="5356468"/>
          </a:xfrm>
          <a:prstGeom prst="rect">
            <a:avLst/>
          </a:prstGeom>
          <a:noFill/>
        </p:spPr>
        <p:txBody>
          <a:bodyPr wrap="square" lIns="91440" tIns="45720" rIns="91440" bIns="45720" anchor="t">
            <a:spAutoFit/>
          </a:bodyPr>
          <a:lstStyle/>
          <a:p>
            <a:pPr marL="285750" indent="-285750" algn="l">
              <a:spcAft>
                <a:spcPts val="1800"/>
              </a:spcAft>
              <a:buFont typeface="Arial" panose="020B0604020202020204" pitchFamily="34" charset="0"/>
              <a:buChar char="•"/>
            </a:pPr>
            <a:r>
              <a:rPr lang="en-US" sz="3200" b="0" dirty="0">
                <a:solidFill>
                  <a:schemeClr val="bg1">
                    <a:lumMod val="95000"/>
                    <a:lumOff val="5000"/>
                  </a:schemeClr>
                </a:solidFill>
                <a:latin typeface="Calibri"/>
                <a:cs typeface="Calibri"/>
              </a:rPr>
              <a:t>Color papers will show doors to exit from</a:t>
            </a:r>
          </a:p>
          <a:p>
            <a:pPr marL="285750" indent="-285750" algn="l">
              <a:spcAft>
                <a:spcPts val="1800"/>
              </a:spcAft>
              <a:buFont typeface="Arial" panose="020B0604020202020204" pitchFamily="34" charset="0"/>
              <a:buChar char="•"/>
            </a:pPr>
            <a:r>
              <a:rPr lang="en-US" sz="3200" b="0" dirty="0">
                <a:solidFill>
                  <a:schemeClr val="bg1">
                    <a:lumMod val="95000"/>
                    <a:lumOff val="5000"/>
                  </a:schemeClr>
                </a:solidFill>
                <a:latin typeface="Calibri"/>
                <a:cs typeface="Calibri"/>
              </a:rPr>
              <a:t>Carpool/chaperone-driven students: Exit same way. After DeVos Place building, break left to go to parking lot (bus driven students will go right to go over Grand River)</a:t>
            </a:r>
          </a:p>
        </p:txBody>
      </p:sp>
      <p:pic>
        <p:nvPicPr>
          <p:cNvPr id="4" name="Picture 3" descr="A diagram of a building  AI-generated content may be incorrect.">
            <a:extLst>
              <a:ext uri="{FF2B5EF4-FFF2-40B4-BE49-F238E27FC236}">
                <a16:creationId xmlns:a16="http://schemas.microsoft.com/office/drawing/2014/main" id="{B8BE956B-D7C0-6D05-A4F0-39D1D456C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097" y="0"/>
            <a:ext cx="4262300" cy="6810599"/>
          </a:xfrm>
          <a:prstGeom prst="rect">
            <a:avLst/>
          </a:prstGeom>
        </p:spPr>
      </p:pic>
    </p:spTree>
    <p:extLst>
      <p:ext uri="{BB962C8B-B14F-4D97-AF65-F5344CB8AC3E}">
        <p14:creationId xmlns:p14="http://schemas.microsoft.com/office/powerpoint/2010/main" val="3720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B0135E-BEEB-6572-F84D-E1308E4D31B1}"/>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Exterior Exit Plan</a:t>
            </a:r>
            <a:br>
              <a:rPr lang="en-US" sz="4000" b="1">
                <a:solidFill>
                  <a:schemeClr val="tx1"/>
                </a:solidFill>
                <a:latin typeface="Century Gothic" panose="020B0502020202020204" pitchFamily="34" charset="0"/>
              </a:rPr>
            </a:br>
            <a:endParaRPr lang="en-US" sz="4000" b="1">
              <a:solidFill>
                <a:schemeClr val="tx1"/>
              </a:solidFill>
              <a:latin typeface="Century Gothic" panose="020B0502020202020204" pitchFamily="34" charset="0"/>
            </a:endParaRPr>
          </a:p>
        </p:txBody>
      </p:sp>
      <p:sp>
        <p:nvSpPr>
          <p:cNvPr id="4" name="Star: 5 Points 3">
            <a:extLst>
              <a:ext uri="{FF2B5EF4-FFF2-40B4-BE49-F238E27FC236}">
                <a16:creationId xmlns:a16="http://schemas.microsoft.com/office/drawing/2014/main" id="{BFFB77D7-0280-0957-766A-7C7C9716427A}"/>
              </a:ext>
            </a:extLst>
          </p:cNvPr>
          <p:cNvSpPr/>
          <p:nvPr/>
        </p:nvSpPr>
        <p:spPr>
          <a:xfrm>
            <a:off x="7281939" y="2165726"/>
            <a:ext cx="770562" cy="750013"/>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11" name="TextBox 10">
            <a:extLst>
              <a:ext uri="{FF2B5EF4-FFF2-40B4-BE49-F238E27FC236}">
                <a16:creationId xmlns:a16="http://schemas.microsoft.com/office/drawing/2014/main" id="{AC8D5275-01E5-D9C6-2921-7FC3F2988320}"/>
              </a:ext>
            </a:extLst>
          </p:cNvPr>
          <p:cNvSpPr txBox="1"/>
          <p:nvPr/>
        </p:nvSpPr>
        <p:spPr>
          <a:xfrm>
            <a:off x="4789902" y="5764345"/>
            <a:ext cx="4333549"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School signs used to meet students here</a:t>
            </a:r>
            <a:endParaRPr kumimoji="0" lang="en-US" sz="20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p:txBody>
      </p:sp>
      <p:sp>
        <p:nvSpPr>
          <p:cNvPr id="5" name="Rectangle 4">
            <a:extLst>
              <a:ext uri="{FF2B5EF4-FFF2-40B4-BE49-F238E27FC236}">
                <a16:creationId xmlns:a16="http://schemas.microsoft.com/office/drawing/2014/main" id="{7F97D7D2-DC58-0E48-CF36-92BEE68E8979}"/>
              </a:ext>
            </a:extLst>
          </p:cNvPr>
          <p:cNvSpPr/>
          <p:nvPr/>
        </p:nvSpPr>
        <p:spPr>
          <a:xfrm>
            <a:off x="7617475" y="3174715"/>
            <a:ext cx="211433" cy="441788"/>
          </a:xfrm>
          <a:prstGeom prst="rect">
            <a:avLst/>
          </a:prstGeom>
          <a:solidFill>
            <a:schemeClr val="accent3">
              <a:lumMod val="60000"/>
              <a:lumOff val="40000"/>
            </a:schemeClr>
          </a:solidFill>
          <a:ln w="28575"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7" name="TextBox 6">
            <a:extLst>
              <a:ext uri="{FF2B5EF4-FFF2-40B4-BE49-F238E27FC236}">
                <a16:creationId xmlns:a16="http://schemas.microsoft.com/office/drawing/2014/main" id="{521D3C42-535C-F6F6-7A3A-FF84C230D99E}"/>
              </a:ext>
            </a:extLst>
          </p:cNvPr>
          <p:cNvSpPr txBox="1"/>
          <p:nvPr/>
        </p:nvSpPr>
        <p:spPr>
          <a:xfrm>
            <a:off x="7376845" y="5317050"/>
            <a:ext cx="4574179"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Breakaway for chaperone-driven students</a:t>
            </a:r>
            <a:endParaRPr kumimoji="0" lang="en-US" sz="20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p:txBody>
      </p:sp>
      <p:cxnSp>
        <p:nvCxnSpPr>
          <p:cNvPr id="8" name="Straight Arrow Connector 7">
            <a:extLst>
              <a:ext uri="{FF2B5EF4-FFF2-40B4-BE49-F238E27FC236}">
                <a16:creationId xmlns:a16="http://schemas.microsoft.com/office/drawing/2014/main" id="{FD6B170F-D8F1-3E01-91DA-AB6FD0B5DB30}"/>
              </a:ext>
            </a:extLst>
          </p:cNvPr>
          <p:cNvCxnSpPr>
            <a:cxnSpLocks/>
          </p:cNvCxnSpPr>
          <p:nvPr/>
        </p:nvCxnSpPr>
        <p:spPr>
          <a:xfrm flipH="1" flipV="1">
            <a:off x="8979613" y="3534310"/>
            <a:ext cx="1643866" cy="1624720"/>
          </a:xfrm>
          <a:prstGeom prst="straightConnector1">
            <a:avLst/>
          </a:prstGeom>
          <a:noFill/>
          <a:ln w="50800" cap="rnd">
            <a:solidFill>
              <a:srgbClr val="9E9F9E"/>
            </a:solidFill>
            <a:custDash>
              <a:ds d="100000" sp="200000"/>
            </a:custDash>
            <a:round/>
            <a:tailEnd type="triangle"/>
          </a:ln>
          <a:effectLst/>
        </p:spPr>
        <p:style>
          <a:lnRef idx="0">
            <a:scrgbClr r="0" g="0" b="0"/>
          </a:lnRef>
          <a:fillRef idx="0">
            <a:scrgbClr r="0" g="0" b="0"/>
          </a:fillRef>
          <a:effectRef idx="0">
            <a:scrgbClr r="0" g="0" b="0"/>
          </a:effectRef>
          <a:fontRef idx="none"/>
        </p:style>
      </p:cxnSp>
      <p:pic>
        <p:nvPicPr>
          <p:cNvPr id="6" name="Picture 5">
            <a:extLst>
              <a:ext uri="{FF2B5EF4-FFF2-40B4-BE49-F238E27FC236}">
                <a16:creationId xmlns:a16="http://schemas.microsoft.com/office/drawing/2014/main" id="{8F3608A6-89F0-DB0D-B5F5-6F426005807B}"/>
              </a:ext>
            </a:extLst>
          </p:cNvPr>
          <p:cNvPicPr>
            <a:picLocks noChangeAspect="1"/>
          </p:cNvPicPr>
          <p:nvPr/>
        </p:nvPicPr>
        <p:blipFill>
          <a:blip r:embed="rId3"/>
          <a:srcRect l="14441"/>
          <a:stretch>
            <a:fillRect/>
          </a:stretch>
        </p:blipFill>
        <p:spPr>
          <a:xfrm>
            <a:off x="5380328" y="80089"/>
            <a:ext cx="5628525" cy="5137818"/>
          </a:xfrm>
          <a:prstGeom prst="rect">
            <a:avLst/>
          </a:prstGeom>
        </p:spPr>
      </p:pic>
      <p:sp>
        <p:nvSpPr>
          <p:cNvPr id="12" name="Star: 7 Points 11">
            <a:extLst>
              <a:ext uri="{FF2B5EF4-FFF2-40B4-BE49-F238E27FC236}">
                <a16:creationId xmlns:a16="http://schemas.microsoft.com/office/drawing/2014/main" id="{D89ADBF7-7866-39DC-7A20-8B54D740C165}"/>
              </a:ext>
            </a:extLst>
          </p:cNvPr>
          <p:cNvSpPr/>
          <p:nvPr/>
        </p:nvSpPr>
        <p:spPr>
          <a:xfrm>
            <a:off x="8782910" y="3254790"/>
            <a:ext cx="393405" cy="298248"/>
          </a:xfrm>
          <a:prstGeom prst="star7">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13" name="Star: 7 Points 12">
            <a:extLst>
              <a:ext uri="{FF2B5EF4-FFF2-40B4-BE49-F238E27FC236}">
                <a16:creationId xmlns:a16="http://schemas.microsoft.com/office/drawing/2014/main" id="{1F3D8318-EBD4-BF99-F751-915AE0DA8D28}"/>
              </a:ext>
            </a:extLst>
          </p:cNvPr>
          <p:cNvSpPr/>
          <p:nvPr/>
        </p:nvSpPr>
        <p:spPr>
          <a:xfrm>
            <a:off x="6983440" y="5369909"/>
            <a:ext cx="393405" cy="298248"/>
          </a:xfrm>
          <a:prstGeom prst="star7">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cxnSp>
        <p:nvCxnSpPr>
          <p:cNvPr id="15" name="Straight Arrow Connector 14">
            <a:extLst>
              <a:ext uri="{FF2B5EF4-FFF2-40B4-BE49-F238E27FC236}">
                <a16:creationId xmlns:a16="http://schemas.microsoft.com/office/drawing/2014/main" id="{F95C1C0E-3290-8B41-1A0C-CBB7D981249D}"/>
              </a:ext>
            </a:extLst>
          </p:cNvPr>
          <p:cNvCxnSpPr>
            <a:cxnSpLocks/>
          </p:cNvCxnSpPr>
          <p:nvPr/>
        </p:nvCxnSpPr>
        <p:spPr>
          <a:xfrm flipV="1">
            <a:off x="7376845" y="3573185"/>
            <a:ext cx="1602767" cy="174091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7" name="Wave 16">
            <a:extLst>
              <a:ext uri="{FF2B5EF4-FFF2-40B4-BE49-F238E27FC236}">
                <a16:creationId xmlns:a16="http://schemas.microsoft.com/office/drawing/2014/main" id="{67025700-2C56-4B45-B7E1-4D050AB34873}"/>
              </a:ext>
            </a:extLst>
          </p:cNvPr>
          <p:cNvSpPr/>
          <p:nvPr/>
        </p:nvSpPr>
        <p:spPr>
          <a:xfrm>
            <a:off x="7049386" y="2909846"/>
            <a:ext cx="327459" cy="344944"/>
          </a:xfrm>
          <a:prstGeom prst="wave">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18" name="Wave 17">
            <a:extLst>
              <a:ext uri="{FF2B5EF4-FFF2-40B4-BE49-F238E27FC236}">
                <a16:creationId xmlns:a16="http://schemas.microsoft.com/office/drawing/2014/main" id="{72448690-B1CE-A7F1-2009-986ABC9A197F}"/>
              </a:ext>
            </a:extLst>
          </p:cNvPr>
          <p:cNvSpPr/>
          <p:nvPr/>
        </p:nvSpPr>
        <p:spPr>
          <a:xfrm>
            <a:off x="4462443" y="5829770"/>
            <a:ext cx="327459" cy="344944"/>
          </a:xfrm>
          <a:prstGeom prst="wave">
            <a:avLst/>
          </a:prstGeom>
          <a:ln/>
        </p:spPr>
        <p:style>
          <a:lnRef idx="3">
            <a:schemeClr val="lt1"/>
          </a:lnRef>
          <a:fillRef idx="1">
            <a:schemeClr val="dk1"/>
          </a:fillRef>
          <a:effectRef idx="1">
            <a:schemeClr val="dk1"/>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cxnSp>
        <p:nvCxnSpPr>
          <p:cNvPr id="20" name="Straight Arrow Connector 19">
            <a:extLst>
              <a:ext uri="{FF2B5EF4-FFF2-40B4-BE49-F238E27FC236}">
                <a16:creationId xmlns:a16="http://schemas.microsoft.com/office/drawing/2014/main" id="{7B87E731-B783-5482-E3D0-85C346ABFFF6}"/>
              </a:ext>
            </a:extLst>
          </p:cNvPr>
          <p:cNvCxnSpPr>
            <a:cxnSpLocks/>
            <a:endCxn id="17" idx="1"/>
          </p:cNvCxnSpPr>
          <p:nvPr/>
        </p:nvCxnSpPr>
        <p:spPr>
          <a:xfrm flipV="1">
            <a:off x="4735125" y="3082318"/>
            <a:ext cx="2314261" cy="26820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26628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8DCF5-782F-9D21-BCD1-BC8E88061F0A}"/>
              </a:ext>
            </a:extLst>
          </p:cNvPr>
          <p:cNvSpPr txBox="1"/>
          <p:nvPr/>
        </p:nvSpPr>
        <p:spPr>
          <a:xfrm>
            <a:off x="4889183" y="155645"/>
            <a:ext cx="6097904" cy="1569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b="0" i="0" dirty="0">
                <a:solidFill>
                  <a:srgbClr val="000024"/>
                </a:solidFill>
                <a:effectLst/>
                <a:latin typeface="Calibri" panose="020F0502020204030204" pitchFamily="34" charset="0"/>
                <a:cs typeface="Calibri" panose="020F0502020204030204" pitchFamily="34" charset="0"/>
              </a:rPr>
              <a:t>Mt. Vernon is down to a single lane due to soccer stadium </a:t>
            </a:r>
            <a:r>
              <a:rPr lang="en-US" sz="2400" b="0" i="0" dirty="0" err="1">
                <a:solidFill>
                  <a:srgbClr val="000024"/>
                </a:solidFill>
                <a:effectLst/>
                <a:latin typeface="Calibri" panose="020F0502020204030204" pitchFamily="34" charset="0"/>
                <a:cs typeface="Calibri" panose="020F0502020204030204" pitchFamily="34" charset="0"/>
              </a:rPr>
              <a:t>contruction</a:t>
            </a:r>
            <a:endParaRPr lang="en-US" sz="2400" b="0" i="0" dirty="0">
              <a:solidFill>
                <a:srgbClr val="000024"/>
              </a:solidFill>
              <a:effectLst/>
              <a:latin typeface="Calibri" panose="020F0502020204030204" pitchFamily="34" charset="0"/>
              <a:cs typeface="Calibri" panose="020F0502020204030204" pitchFamily="34" charset="0"/>
            </a:endParaRPr>
          </a:p>
          <a:p>
            <a:endParaRPr lang="en-US" sz="2400" b="0" dirty="0">
              <a:solidFill>
                <a:srgbClr val="000024"/>
              </a:solidFill>
              <a:latin typeface="Calibri" panose="020F0502020204030204" pitchFamily="34" charset="0"/>
              <a:cs typeface="Calibri" panose="020F0502020204030204" pitchFamily="34" charset="0"/>
            </a:endParaRPr>
          </a:p>
          <a:p>
            <a:r>
              <a:rPr lang="en-US" sz="2400" b="0" dirty="0">
                <a:solidFill>
                  <a:srgbClr val="000024"/>
                </a:solidFill>
                <a:latin typeface="Calibri" panose="020F0502020204030204" pitchFamily="34" charset="0"/>
                <a:cs typeface="Calibri" panose="020F0502020204030204" pitchFamily="34" charset="0"/>
              </a:rPr>
              <a:t>No other major road closures to note this year</a:t>
            </a:r>
            <a:endParaRPr lang="en-US"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3C064C2-6C53-627A-BBB5-A120EA8D44D1}"/>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Road Closures</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51D6F05F-C7B7-46EE-2219-8AAB9C1A519D}"/>
              </a:ext>
            </a:extLst>
          </p:cNvPr>
          <p:cNvPicPr>
            <a:picLocks noChangeAspect="1"/>
          </p:cNvPicPr>
          <p:nvPr/>
        </p:nvPicPr>
        <p:blipFill>
          <a:blip r:embed="rId3"/>
          <a:stretch>
            <a:fillRect/>
          </a:stretch>
        </p:blipFill>
        <p:spPr>
          <a:xfrm>
            <a:off x="4232439" y="2205549"/>
            <a:ext cx="7924303" cy="3818501"/>
          </a:xfrm>
          <a:prstGeom prst="rect">
            <a:avLst/>
          </a:prstGeom>
        </p:spPr>
      </p:pic>
    </p:spTree>
    <p:extLst>
      <p:ext uri="{BB962C8B-B14F-4D97-AF65-F5344CB8AC3E}">
        <p14:creationId xmlns:p14="http://schemas.microsoft.com/office/powerpoint/2010/main" val="11587549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491A6DB1-87AA-4BE1-F45F-8ABC08B1AF60}"/>
              </a:ext>
            </a:extLst>
          </p:cNvPr>
          <p:cNvSpPr txBox="1"/>
          <p:nvPr/>
        </p:nvSpPr>
        <p:spPr>
          <a:xfrm>
            <a:off x="4316819" y="277987"/>
            <a:ext cx="7875181" cy="26161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6263" lvl="4" indent="-342900">
              <a:spcAft>
                <a:spcPts val="1200"/>
              </a:spcAft>
              <a:buClr>
                <a:srgbClr val="F23E2C"/>
              </a:buClr>
              <a:buFont typeface="Wingdings" panose="05000000000000000000" pitchFamily="2" charset="2"/>
              <a:buChar char="§"/>
            </a:pPr>
            <a:r>
              <a:rPr lang="en-US" sz="2400" b="0" dirty="0">
                <a:solidFill>
                  <a:schemeClr val="bg1"/>
                </a:solidFill>
              </a:rPr>
              <a:t>Underneath DeVos Place (entrance off Michigan Street or Lyon St) </a:t>
            </a:r>
          </a:p>
          <a:p>
            <a:pPr marL="576263" lvl="4" indent="-342900">
              <a:spcAft>
                <a:spcPts val="1200"/>
              </a:spcAft>
              <a:buClr>
                <a:srgbClr val="F23E2C"/>
              </a:buClr>
              <a:buFont typeface="Wingdings" panose="05000000000000000000" pitchFamily="2" charset="2"/>
              <a:buChar char="§"/>
            </a:pPr>
            <a:r>
              <a:rPr lang="en-US" sz="2400" b="0" dirty="0">
                <a:solidFill>
                  <a:schemeClr val="bg1"/>
                </a:solidFill>
              </a:rPr>
              <a:t>Overflow in the Government Parking Ramp across Monroe. </a:t>
            </a:r>
          </a:p>
          <a:p>
            <a:pPr marL="576263" lvl="6" indent="-342900">
              <a:spcAft>
                <a:spcPts val="1200"/>
              </a:spcAft>
              <a:buClr>
                <a:srgbClr val="F23E2C"/>
              </a:buClr>
              <a:buFont typeface="Wingdings" panose="05000000000000000000" pitchFamily="2" charset="2"/>
              <a:buChar char="§"/>
            </a:pPr>
            <a:r>
              <a:rPr lang="en-US" sz="2400" b="0" dirty="0">
                <a:solidFill>
                  <a:schemeClr val="bg1"/>
                </a:solidFill>
              </a:rPr>
              <a:t>Parking vouchers will be provided (one/person/day). </a:t>
            </a:r>
            <a:r>
              <a:rPr lang="en-US" sz="2400" dirty="0">
                <a:solidFill>
                  <a:schemeClr val="bg1"/>
                </a:solidFill>
              </a:rPr>
              <a:t>SAY NO TO EVENT PARKING</a:t>
            </a:r>
          </a:p>
        </p:txBody>
      </p:sp>
      <p:sp>
        <p:nvSpPr>
          <p:cNvPr id="4" name="Title 1">
            <a:extLst>
              <a:ext uri="{FF2B5EF4-FFF2-40B4-BE49-F238E27FC236}">
                <a16:creationId xmlns:a16="http://schemas.microsoft.com/office/drawing/2014/main" id="{F95E05B6-4347-792B-F6EB-51CB6E3C527A}"/>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Parking</a:t>
            </a:r>
          </a:p>
          <a:p>
            <a:endParaRPr lang="en-US" sz="2400" b="0">
              <a:solidFill>
                <a:schemeClr val="tx1"/>
              </a:solidFill>
              <a:latin typeface="Century Gothic" panose="020B0502020202020204" pitchFamily="34" charset="0"/>
            </a:endParaRPr>
          </a:p>
        </p:txBody>
      </p:sp>
      <p:sp>
        <p:nvSpPr>
          <p:cNvPr id="5" name="Octagon 4">
            <a:extLst>
              <a:ext uri="{FF2B5EF4-FFF2-40B4-BE49-F238E27FC236}">
                <a16:creationId xmlns:a16="http://schemas.microsoft.com/office/drawing/2014/main" id="{B1364909-966C-DBF1-4AB3-C97E2290126F}"/>
              </a:ext>
            </a:extLst>
          </p:cNvPr>
          <p:cNvSpPr/>
          <p:nvPr/>
        </p:nvSpPr>
        <p:spPr>
          <a:xfrm>
            <a:off x="7474688" y="4869712"/>
            <a:ext cx="145312" cy="148854"/>
          </a:xfrm>
          <a:prstGeom prst="octagon">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6" name="Octagon 5">
            <a:extLst>
              <a:ext uri="{FF2B5EF4-FFF2-40B4-BE49-F238E27FC236}">
                <a16:creationId xmlns:a16="http://schemas.microsoft.com/office/drawing/2014/main" id="{DA00EE7A-2C4E-6604-BC5C-6E43CCA1BCAB}"/>
              </a:ext>
            </a:extLst>
          </p:cNvPr>
          <p:cNvSpPr/>
          <p:nvPr/>
        </p:nvSpPr>
        <p:spPr>
          <a:xfrm>
            <a:off x="7850371" y="4848720"/>
            <a:ext cx="145312" cy="148855"/>
          </a:xfrm>
          <a:prstGeom prst="octagon">
            <a:avLst/>
          </a:prstGeom>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7" name="TextBox 5">
            <a:extLst>
              <a:ext uri="{FF2B5EF4-FFF2-40B4-BE49-F238E27FC236}">
                <a16:creationId xmlns:a16="http://schemas.microsoft.com/office/drawing/2014/main" id="{E7A32CB7-D569-0059-858E-34DC8CB36EA4}"/>
              </a:ext>
            </a:extLst>
          </p:cNvPr>
          <p:cNvSpPr txBox="1"/>
          <p:nvPr/>
        </p:nvSpPr>
        <p:spPr>
          <a:xfrm>
            <a:off x="576055" y="3429000"/>
            <a:ext cx="2886490" cy="83099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33045" lvl="4" indent="0">
              <a:spcAft>
                <a:spcPts val="1200"/>
              </a:spcAft>
              <a:buClr>
                <a:srgbClr val="F23E2C"/>
              </a:buClr>
            </a:pPr>
            <a:r>
              <a:rPr lang="en-US" sz="2400" dirty="0">
                <a:solidFill>
                  <a:srgbClr val="FFFF00"/>
                </a:solidFill>
                <a:highlight>
                  <a:srgbClr val="800080"/>
                </a:highlight>
              </a:rPr>
              <a:t>DO NOT PARK IN OTHER LOTS!!!</a:t>
            </a:r>
            <a:endParaRPr lang="en-US">
              <a:highlight>
                <a:srgbClr val="800080"/>
              </a:highlight>
            </a:endParaRPr>
          </a:p>
        </p:txBody>
      </p:sp>
      <p:pic>
        <p:nvPicPr>
          <p:cNvPr id="9" name="Picture 8">
            <a:extLst>
              <a:ext uri="{FF2B5EF4-FFF2-40B4-BE49-F238E27FC236}">
                <a16:creationId xmlns:a16="http://schemas.microsoft.com/office/drawing/2014/main" id="{34F956C3-4894-0DF1-A01E-9FF948CA5DE8}"/>
              </a:ext>
            </a:extLst>
          </p:cNvPr>
          <p:cNvPicPr>
            <a:picLocks noChangeAspect="1"/>
          </p:cNvPicPr>
          <p:nvPr/>
        </p:nvPicPr>
        <p:blipFill>
          <a:blip r:embed="rId3"/>
          <a:stretch>
            <a:fillRect/>
          </a:stretch>
        </p:blipFill>
        <p:spPr>
          <a:xfrm>
            <a:off x="6474940" y="3014992"/>
            <a:ext cx="3041485" cy="3667456"/>
          </a:xfrm>
          <a:prstGeom prst="rect">
            <a:avLst/>
          </a:prstGeom>
        </p:spPr>
      </p:pic>
    </p:spTree>
    <p:extLst>
      <p:ext uri="{BB962C8B-B14F-4D97-AF65-F5344CB8AC3E}">
        <p14:creationId xmlns:p14="http://schemas.microsoft.com/office/powerpoint/2010/main" val="262917373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9E142D-74DB-3608-E8EB-532935484A3B}"/>
              </a:ext>
            </a:extLst>
          </p:cNvPr>
          <p:cNvSpPr txBox="1"/>
          <p:nvPr/>
        </p:nvSpPr>
        <p:spPr>
          <a:xfrm>
            <a:off x="651753" y="3071934"/>
            <a:ext cx="2947481" cy="7141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j-lt"/>
                <a:ea typeface="+mj-ea"/>
                <a:cs typeface="+mj-cs"/>
                <a:sym typeface="Roboto Regular"/>
              </a:rPr>
              <a:t>Volunteers</a:t>
            </a:r>
          </a:p>
        </p:txBody>
      </p:sp>
    </p:spTree>
    <p:extLst>
      <p:ext uri="{BB962C8B-B14F-4D97-AF65-F5344CB8AC3E}">
        <p14:creationId xmlns:p14="http://schemas.microsoft.com/office/powerpoint/2010/main" val="33244863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C62D-CA92-40A1-9CCC-D2C16616E366}"/>
              </a:ext>
            </a:extLst>
          </p:cNvPr>
          <p:cNvSpPr txBox="1">
            <a:spLocks/>
          </p:cNvSpPr>
          <p:nvPr/>
        </p:nvSpPr>
        <p:spPr>
          <a:xfrm>
            <a:off x="685800" y="342899"/>
            <a:ext cx="9944818" cy="6858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rgbClr val="3F5766"/>
              </a:solidFill>
              <a:latin typeface="Century Gothic" panose="020B0502020202020204" pitchFamily="34" charset="0"/>
              <a:cs typeface="Calibri" panose="020F0502020204030204" pitchFamily="34" charset="0"/>
            </a:endParaRPr>
          </a:p>
        </p:txBody>
      </p:sp>
      <p:sp>
        <p:nvSpPr>
          <p:cNvPr id="16" name="Title 3">
            <a:extLst>
              <a:ext uri="{FF2B5EF4-FFF2-40B4-BE49-F238E27FC236}">
                <a16:creationId xmlns:a16="http://schemas.microsoft.com/office/drawing/2014/main" id="{9E8707B7-AE3F-8D5B-CEAB-C5297DBDE67F}"/>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a:solidFill>
                  <a:schemeClr val="accent1"/>
                </a:solidFill>
              </a:rPr>
              <a:t>Introductions</a:t>
            </a:r>
          </a:p>
        </p:txBody>
      </p:sp>
      <p:sp>
        <p:nvSpPr>
          <p:cNvPr id="3" name="Content Placeholder 2">
            <a:extLst>
              <a:ext uri="{FF2B5EF4-FFF2-40B4-BE49-F238E27FC236}">
                <a16:creationId xmlns:a16="http://schemas.microsoft.com/office/drawing/2014/main" id="{6BA3577D-A57E-0567-061F-1117696497C8}"/>
              </a:ext>
            </a:extLst>
          </p:cNvPr>
          <p:cNvSpPr txBox="1">
            <a:spLocks/>
          </p:cNvSpPr>
          <p:nvPr/>
        </p:nvSpPr>
        <p:spPr>
          <a:xfrm>
            <a:off x="685800" y="1369254"/>
            <a:ext cx="5222587" cy="500531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b="1" dirty="0">
                <a:solidFill>
                  <a:schemeClr val="bg1">
                    <a:lumMod val="95000"/>
                    <a:lumOff val="5000"/>
                  </a:schemeClr>
                </a:solidFill>
                <a:latin typeface="Century Gothic"/>
                <a:cs typeface="Calibri"/>
              </a:rPr>
              <a:t>Event Management</a:t>
            </a:r>
            <a:r>
              <a:rPr lang="en-US" sz="1600" dirty="0">
                <a:solidFill>
                  <a:schemeClr val="bg1">
                    <a:lumMod val="95000"/>
                    <a:lumOff val="5000"/>
                  </a:schemeClr>
                </a:solidFill>
                <a:latin typeface="Century Gothic"/>
                <a:cs typeface="Calibri"/>
              </a:rPr>
              <a:t> – West MI Works!</a:t>
            </a:r>
            <a:endParaRPr lang="en-US" sz="1600" b="1" dirty="0">
              <a:solidFill>
                <a:schemeClr val="bg1">
                  <a:lumMod val="95000"/>
                  <a:lumOff val="5000"/>
                </a:schemeClr>
              </a:solidFill>
              <a:latin typeface="Century Gothic" panose="020B0502020202020204" pitchFamily="34" charset="0"/>
              <a:cs typeface="Calibri" panose="020F0502020204030204" pitchFamily="34" charset="0"/>
            </a:endParaRPr>
          </a:p>
          <a:p>
            <a:pPr marL="0" indent="0">
              <a:lnSpc>
                <a:spcPct val="100000"/>
              </a:lnSpc>
              <a:spcBef>
                <a:spcPts val="0"/>
              </a:spcBef>
              <a:buNone/>
            </a:pPr>
            <a:r>
              <a:rPr lang="en-US" sz="1400" b="0" dirty="0">
                <a:solidFill>
                  <a:schemeClr val="bg1">
                    <a:lumMod val="95000"/>
                    <a:lumOff val="5000"/>
                  </a:schemeClr>
                </a:solidFill>
                <a:latin typeface="Calibri"/>
                <a:ea typeface="+mn-lt"/>
                <a:cs typeface="Calibri"/>
              </a:rPr>
              <a:t>Director of Development and Innovation, Chad Patton</a:t>
            </a:r>
          </a:p>
          <a:p>
            <a:pPr marL="0" indent="0">
              <a:lnSpc>
                <a:spcPct val="100000"/>
              </a:lnSpc>
              <a:spcBef>
                <a:spcPts val="0"/>
              </a:spcBef>
              <a:spcAft>
                <a:spcPts val="1200"/>
              </a:spcAft>
              <a:buNone/>
            </a:pPr>
            <a:r>
              <a:rPr lang="en-US" sz="1400" b="0" dirty="0">
                <a:solidFill>
                  <a:schemeClr val="bg1">
                    <a:lumMod val="95000"/>
                    <a:lumOff val="5000"/>
                  </a:schemeClr>
                </a:solidFill>
                <a:latin typeface="Calibri"/>
                <a:ea typeface="+mn-lt"/>
                <a:cs typeface="Calibri"/>
              </a:rPr>
              <a:t>Project Manager, Jennifer Summers</a:t>
            </a:r>
            <a:br>
              <a:rPr lang="en-US" sz="1400" b="0" dirty="0">
                <a:solidFill>
                  <a:schemeClr val="bg1">
                    <a:lumMod val="95000"/>
                    <a:lumOff val="5000"/>
                  </a:schemeClr>
                </a:solidFill>
                <a:latin typeface="Calibri"/>
                <a:ea typeface="+mn-lt"/>
                <a:cs typeface="Calibri"/>
              </a:rPr>
            </a:br>
            <a:r>
              <a:rPr lang="en-US" sz="1400" b="0" dirty="0">
                <a:solidFill>
                  <a:schemeClr val="bg1">
                    <a:lumMod val="95000"/>
                    <a:lumOff val="5000"/>
                  </a:schemeClr>
                </a:solidFill>
                <a:latin typeface="Calibri"/>
                <a:ea typeface="+mn-lt"/>
                <a:cs typeface="Calibri"/>
              </a:rPr>
              <a:t>Project Manager, Marlene Brostrom</a:t>
            </a:r>
            <a:endParaRPr lang="en-US" sz="1800" dirty="0">
              <a:solidFill>
                <a:schemeClr val="bg1">
                  <a:lumMod val="95000"/>
                  <a:lumOff val="5000"/>
                </a:schemeClr>
              </a:solidFill>
              <a:latin typeface="+mj-lt"/>
              <a:ea typeface="+mn-lt"/>
              <a:cs typeface="+mn-lt"/>
            </a:endParaRPr>
          </a:p>
          <a:p>
            <a:pPr marL="0" indent="0">
              <a:lnSpc>
                <a:spcPct val="100000"/>
              </a:lnSpc>
              <a:spcBef>
                <a:spcPts val="0"/>
              </a:spcBef>
              <a:spcAft>
                <a:spcPts val="1200"/>
              </a:spcAft>
              <a:buNone/>
            </a:pPr>
            <a:r>
              <a:rPr lang="en-US" sz="1600" dirty="0">
                <a:solidFill>
                  <a:schemeClr val="bg1">
                    <a:lumMod val="95000"/>
                    <a:lumOff val="5000"/>
                  </a:schemeClr>
                </a:solidFill>
                <a:latin typeface="+mj-lt"/>
                <a:ea typeface="+mn-lt"/>
                <a:cs typeface="+mn-lt"/>
              </a:rPr>
              <a:t>Industry Council Leads– West MI Works!</a:t>
            </a:r>
          </a:p>
          <a:p>
            <a:pPr marL="0" indent="0">
              <a:lnSpc>
                <a:spcPct val="100000"/>
              </a:lnSpc>
              <a:spcBef>
                <a:spcPts val="0"/>
              </a:spcBef>
              <a:buNone/>
            </a:pPr>
            <a:r>
              <a:rPr lang="en-US" sz="1400" b="0" dirty="0">
                <a:solidFill>
                  <a:schemeClr val="bg1">
                    <a:lumMod val="95000"/>
                    <a:lumOff val="5000"/>
                  </a:schemeClr>
                </a:solidFill>
                <a:latin typeface="Calibri"/>
                <a:cs typeface="Calibri"/>
              </a:rPr>
              <a:t>Advanced manufacturing lead, Paul Sischo</a:t>
            </a:r>
            <a:endParaRPr lang="en-US" sz="1400" b="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400" b="0" dirty="0">
                <a:solidFill>
                  <a:schemeClr val="bg1">
                    <a:lumMod val="95000"/>
                    <a:lumOff val="5000"/>
                  </a:schemeClr>
                </a:solidFill>
                <a:latin typeface="Calibri"/>
                <a:cs typeface="Calibri"/>
              </a:rPr>
              <a:t>Agribusiness lead, Carol Distel</a:t>
            </a:r>
          </a:p>
          <a:p>
            <a:pPr marL="0" indent="0">
              <a:lnSpc>
                <a:spcPct val="100000"/>
              </a:lnSpc>
              <a:spcBef>
                <a:spcPts val="0"/>
              </a:spcBef>
              <a:buNone/>
            </a:pPr>
            <a:r>
              <a:rPr lang="en-US" sz="1400" b="0" dirty="0">
                <a:solidFill>
                  <a:schemeClr val="bg1">
                    <a:lumMod val="95000"/>
                    <a:lumOff val="5000"/>
                  </a:schemeClr>
                </a:solidFill>
                <a:latin typeface="Calibri"/>
                <a:cs typeface="Calibri"/>
              </a:rPr>
              <a:t>Construction lead, Joshua Perkins</a:t>
            </a:r>
          </a:p>
          <a:p>
            <a:pPr marL="0" indent="0">
              <a:lnSpc>
                <a:spcPct val="100000"/>
              </a:lnSpc>
              <a:spcBef>
                <a:spcPts val="0"/>
              </a:spcBef>
              <a:buNone/>
            </a:pPr>
            <a:r>
              <a:rPr lang="en-US" sz="1400" b="0" dirty="0">
                <a:solidFill>
                  <a:schemeClr val="bg1">
                    <a:lumMod val="95000"/>
                    <a:lumOff val="5000"/>
                  </a:schemeClr>
                </a:solidFill>
                <a:latin typeface="Calibri"/>
                <a:cs typeface="Calibri"/>
              </a:rPr>
              <a:t>Explore hospitality lead, Brittany Gray</a:t>
            </a:r>
          </a:p>
          <a:p>
            <a:pPr marL="0" indent="0">
              <a:lnSpc>
                <a:spcPct val="100000"/>
              </a:lnSpc>
              <a:spcBef>
                <a:spcPts val="0"/>
              </a:spcBef>
              <a:buNone/>
            </a:pPr>
            <a:r>
              <a:rPr lang="en-US" sz="1400" b="0" dirty="0">
                <a:solidFill>
                  <a:schemeClr val="bg1">
                    <a:lumMod val="95000"/>
                    <a:lumOff val="5000"/>
                  </a:schemeClr>
                </a:solidFill>
                <a:latin typeface="Calibri"/>
                <a:cs typeface="Calibri"/>
              </a:rPr>
              <a:t>Health sciences lead, Brad Sims</a:t>
            </a:r>
            <a:endParaRPr lang="en-US" sz="1400" b="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400" b="0" dirty="0">
                <a:solidFill>
                  <a:schemeClr val="bg1">
                    <a:lumMod val="95000"/>
                    <a:lumOff val="5000"/>
                  </a:schemeClr>
                </a:solidFill>
                <a:latin typeface="Calibri"/>
                <a:cs typeface="Calibri"/>
              </a:rPr>
              <a:t>Information technology lead, Virginia Berger</a:t>
            </a:r>
          </a:p>
          <a:p>
            <a:pPr marL="0" indent="0">
              <a:lnSpc>
                <a:spcPct val="100000"/>
              </a:lnSpc>
              <a:spcBef>
                <a:spcPts val="0"/>
              </a:spcBef>
              <a:buNone/>
            </a:pPr>
            <a:endParaRPr lang="en-US" sz="1400" b="0" i="1" dirty="0">
              <a:solidFill>
                <a:schemeClr val="bg1">
                  <a:lumMod val="95000"/>
                  <a:lumOff val="5000"/>
                </a:schemeClr>
              </a:solidFill>
              <a:latin typeface="Calibri"/>
              <a:cs typeface="Calibri"/>
            </a:endParaRPr>
          </a:p>
          <a:p>
            <a:pPr marL="0" indent="0" algn="l">
              <a:buNone/>
            </a:pPr>
            <a:r>
              <a:rPr lang="en-US" sz="1600" dirty="0">
                <a:solidFill>
                  <a:schemeClr val="bg1">
                    <a:lumMod val="95000"/>
                    <a:lumOff val="5000"/>
                  </a:schemeClr>
                </a:solidFill>
                <a:latin typeface="Century Gothic"/>
                <a:cs typeface="Calibri"/>
              </a:rPr>
              <a:t>Intermediate Schools Districts (ISDs)</a:t>
            </a:r>
          </a:p>
          <a:p>
            <a:pPr marL="0" indent="0" algn="l">
              <a:spcBef>
                <a:spcPts val="0"/>
              </a:spcBef>
              <a:buNone/>
            </a:pPr>
            <a:endParaRPr lang="en-US" sz="14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gn="l">
              <a:spcBef>
                <a:spcPts val="0"/>
              </a:spcBef>
              <a:buNone/>
            </a:pPr>
            <a:r>
              <a:rPr lang="en-US" sz="1400" b="0" dirty="0">
                <a:solidFill>
                  <a:schemeClr val="bg1">
                    <a:lumMod val="95000"/>
                    <a:lumOff val="5000"/>
                  </a:schemeClr>
                </a:solidFill>
                <a:latin typeface="Calibri"/>
                <a:cs typeface="Calibri"/>
              </a:rPr>
              <a:t>Allegan Area Educational Services Agency, Beth Johnston</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Barry ISD, Rich Franklin</a:t>
            </a:r>
            <a:endParaRPr lang="en-US" sz="1400" b="0" dirty="0">
              <a:solidFill>
                <a:schemeClr val="bg1">
                  <a:lumMod val="95000"/>
                  <a:lumOff val="5000"/>
                </a:schemeClr>
              </a:solidFill>
              <a:latin typeface="Calibri"/>
              <a:ea typeface="Calibri"/>
              <a:cs typeface="Calibri"/>
            </a:endParaRPr>
          </a:p>
          <a:p>
            <a:pPr marL="0" indent="0">
              <a:spcBef>
                <a:spcPts val="0"/>
              </a:spcBef>
              <a:buNone/>
            </a:pPr>
            <a:r>
              <a:rPr lang="en-US" sz="1400" b="0" dirty="0">
                <a:solidFill>
                  <a:schemeClr val="bg1">
                    <a:lumMod val="95000"/>
                    <a:lumOff val="5000"/>
                  </a:schemeClr>
                </a:solidFill>
                <a:latin typeface="Calibri"/>
                <a:cs typeface="Calibri"/>
              </a:rPr>
              <a:t>Ionia ISD, Dane Sanders &amp; Chad Patton</a:t>
            </a:r>
            <a:endParaRPr lang="en-US" sz="14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gn="l">
              <a:spcBef>
                <a:spcPts val="0"/>
              </a:spcBef>
              <a:buNone/>
            </a:pPr>
            <a:r>
              <a:rPr lang="en-US" sz="1400" b="0" dirty="0">
                <a:solidFill>
                  <a:schemeClr val="bg1">
                    <a:lumMod val="95000"/>
                    <a:lumOff val="5000"/>
                  </a:schemeClr>
                </a:solidFill>
                <a:latin typeface="Calibri"/>
                <a:cs typeface="Calibri"/>
              </a:rPr>
              <a:t>Kent ISD, Krista Harmon and Ryan Graham</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Montcalm Area ISD, Penny Dora &amp; Ashley Reisbig</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Muskegon Area ISD, Stephen Pettifor</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Ottawa Area ISD, David Ladd</a:t>
            </a:r>
            <a:endParaRPr lang="en-US" sz="1400" b="0" dirty="0">
              <a:solidFill>
                <a:schemeClr val="bg1">
                  <a:lumMod val="95000"/>
                  <a:lumOff val="5000"/>
                </a:schemeClr>
              </a:solidFill>
              <a:latin typeface="Calibri"/>
              <a:ea typeface="Calibri"/>
              <a:cs typeface="Calibri"/>
            </a:endParaRPr>
          </a:p>
          <a:p>
            <a:pPr marL="457200" lvl="1" indent="0">
              <a:buNone/>
            </a:pPr>
            <a:endParaRPr lang="en-US" sz="1800" i="1" dirty="0">
              <a:solidFill>
                <a:schemeClr val="bg1">
                  <a:lumMod val="95000"/>
                  <a:lumOff val="5000"/>
                </a:schemeClr>
              </a:solidFill>
              <a:latin typeface="Calibri Light" panose="020F0302020204030204" pitchFamily="34" charset="0"/>
              <a:cs typeface="Calibri Light" panose="020F0302020204030204" pitchFamily="34" charset="0"/>
            </a:endParaRPr>
          </a:p>
        </p:txBody>
      </p:sp>
      <p:sp>
        <p:nvSpPr>
          <p:cNvPr id="4" name="Content Placeholder 2">
            <a:extLst>
              <a:ext uri="{FF2B5EF4-FFF2-40B4-BE49-F238E27FC236}">
                <a16:creationId xmlns:a16="http://schemas.microsoft.com/office/drawing/2014/main" id="{76F653E2-75B9-67B3-E879-A0313EBA624F}"/>
              </a:ext>
            </a:extLst>
          </p:cNvPr>
          <p:cNvSpPr txBox="1">
            <a:spLocks/>
          </p:cNvSpPr>
          <p:nvPr/>
        </p:nvSpPr>
        <p:spPr>
          <a:xfrm>
            <a:off x="5361326" y="1369254"/>
            <a:ext cx="6527663" cy="3586090"/>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b="1" dirty="0">
                <a:solidFill>
                  <a:schemeClr val="bg1">
                    <a:lumMod val="95000"/>
                    <a:lumOff val="5000"/>
                  </a:schemeClr>
                </a:solidFill>
                <a:latin typeface="Century Gothic"/>
                <a:cs typeface="Calibri"/>
              </a:rPr>
              <a:t>Employer Champions</a:t>
            </a:r>
          </a:p>
          <a:p>
            <a:pPr marL="0" indent="0">
              <a:lnSpc>
                <a:spcPct val="100000"/>
              </a:lnSpc>
              <a:spcBef>
                <a:spcPts val="0"/>
              </a:spcBef>
              <a:buNone/>
            </a:pPr>
            <a:endParaRPr lang="en-US" sz="8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Advanced Manufacturing</a:t>
            </a:r>
            <a:endParaRPr lang="en-US" sz="150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Jake Hall, The Manufacturing Millennial</a:t>
            </a:r>
          </a:p>
          <a:p>
            <a:pPr marL="457200" lvl="1" indent="0">
              <a:lnSpc>
                <a:spcPct val="100000"/>
              </a:lnSpc>
              <a:spcBef>
                <a:spcPts val="0"/>
              </a:spcBef>
              <a:buNone/>
            </a:pPr>
            <a:r>
              <a:rPr lang="en-US" sz="1500" b="0" dirty="0">
                <a:solidFill>
                  <a:schemeClr val="bg1">
                    <a:lumMod val="95000"/>
                    <a:lumOff val="5000"/>
                  </a:schemeClr>
                </a:solidFill>
                <a:latin typeface="Calibri"/>
                <a:cs typeface="Calibri"/>
              </a:rPr>
              <a:t>Kacey Regan, </a:t>
            </a:r>
            <a:r>
              <a:rPr lang="en-US" sz="1500" b="0" dirty="0" err="1">
                <a:solidFill>
                  <a:schemeClr val="bg1">
                    <a:lumMod val="95000"/>
                    <a:lumOff val="5000"/>
                  </a:schemeClr>
                </a:solidFill>
                <a:latin typeface="Calibri"/>
                <a:cs typeface="Calibri"/>
              </a:rPr>
              <a:t>DeWys</a:t>
            </a:r>
            <a:r>
              <a:rPr lang="en-US" sz="1500" b="0" dirty="0">
                <a:solidFill>
                  <a:schemeClr val="bg1">
                    <a:lumMod val="95000"/>
                    <a:lumOff val="5000"/>
                  </a:schemeClr>
                </a:solidFill>
                <a:latin typeface="Calibri"/>
                <a:cs typeface="Calibri"/>
              </a:rPr>
              <a:t> Manufacturing</a:t>
            </a:r>
            <a:endParaRPr lang="en-US" sz="1500" b="0" dirty="0">
              <a:solidFill>
                <a:schemeClr val="bg1">
                  <a:lumMod val="95000"/>
                  <a:lumOff val="5000"/>
                </a:schemeClr>
              </a:solidFill>
              <a:latin typeface="Calibri" panose="020F0502020204030204" pitchFamily="34" charset="0"/>
              <a:cs typeface="Calibri" panose="020F0502020204030204" pitchFamily="34" charset="0"/>
            </a:endParaRPr>
          </a:p>
          <a:p>
            <a:pPr marL="457200" lvl="1" indent="0">
              <a:lnSpc>
                <a:spcPct val="100000"/>
              </a:lnSpc>
              <a:spcBef>
                <a:spcPts val="0"/>
              </a:spcBef>
              <a:buNone/>
            </a:pPr>
            <a:endParaRPr lang="en-US" sz="8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Agribusiness</a:t>
            </a:r>
            <a:endParaRPr lang="en-US" sz="1500" b="0" dirty="0">
              <a:solidFill>
                <a:schemeClr val="bg1">
                  <a:lumMod val="95000"/>
                  <a:lumOff val="5000"/>
                </a:schemeClr>
              </a:solidFill>
              <a:ea typeface="+mn-lt"/>
              <a:cs typeface="+mn-lt"/>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Austyn Baldasare, Hearthside Food Solutions</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Aimee Misiewicz, </a:t>
            </a:r>
            <a:r>
              <a:rPr lang="en-US" sz="1500" b="0" dirty="0" err="1">
                <a:solidFill>
                  <a:schemeClr val="bg1">
                    <a:lumMod val="95000"/>
                    <a:lumOff val="5000"/>
                  </a:schemeClr>
                </a:solidFill>
                <a:latin typeface="Calibri"/>
                <a:cs typeface="Calibri"/>
              </a:rPr>
              <a:t>Herbruck’s</a:t>
            </a:r>
            <a:r>
              <a:rPr lang="en-US" sz="1500" b="0" dirty="0">
                <a:solidFill>
                  <a:schemeClr val="bg1">
                    <a:lumMod val="95000"/>
                    <a:lumOff val="5000"/>
                  </a:schemeClr>
                </a:solidFill>
                <a:latin typeface="Calibri"/>
                <a:cs typeface="Calibri"/>
              </a:rPr>
              <a:t> Poultry Ranch</a:t>
            </a:r>
            <a:endParaRPr lang="en-US" dirty="0">
              <a:solidFill>
                <a:schemeClr val="bg1">
                  <a:lumMod val="95000"/>
                  <a:lumOff val="5000"/>
                </a:schemeClr>
              </a:solidFill>
            </a:endParaRPr>
          </a:p>
          <a:p>
            <a:pPr marL="457200" lvl="1" indent="0">
              <a:lnSpc>
                <a:spcPct val="100000"/>
              </a:lnSpc>
              <a:spcBef>
                <a:spcPts val="0"/>
              </a:spcBef>
              <a:buNone/>
            </a:pPr>
            <a:endParaRPr lang="en-US" sz="800" b="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500" dirty="0">
                <a:solidFill>
                  <a:schemeClr val="bg1">
                    <a:lumMod val="95000"/>
                    <a:lumOff val="5000"/>
                  </a:schemeClr>
                </a:solidFill>
                <a:latin typeface="Calibri"/>
                <a:cs typeface="Calibri"/>
              </a:rPr>
              <a:t>Construction</a:t>
            </a:r>
            <a:endParaRPr lang="en-US" dirty="0">
              <a:solidFill>
                <a:schemeClr val="bg1">
                  <a:lumMod val="95000"/>
                  <a:lumOff val="5000"/>
                </a:schemeClr>
              </a:solidFill>
              <a:latin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Kevin Lutz, Feyen Zylstra</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John A. Hartwell, Operating Engineers Local 324</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endParaRPr lang="en-US" sz="8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Explore Hospitality</a:t>
            </a:r>
          </a:p>
          <a:p>
            <a:pPr marL="457200" lvl="1" indent="0">
              <a:lnSpc>
                <a:spcPct val="100000"/>
              </a:lnSpc>
              <a:spcBef>
                <a:spcPts val="0"/>
              </a:spcBef>
              <a:buNone/>
            </a:pPr>
            <a:r>
              <a:rPr lang="en-US" sz="1500" b="0" dirty="0">
                <a:solidFill>
                  <a:schemeClr val="bg1">
                    <a:lumMod val="95000"/>
                    <a:lumOff val="5000"/>
                  </a:schemeClr>
                </a:solidFill>
                <a:latin typeface="Calibri"/>
                <a:cs typeface="Calibri"/>
              </a:rPr>
              <a:t>Heather Day, Gerald R. Ford Airport</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Lisa Calhoun, Kent County Hotel Association, Sheraton</a:t>
            </a:r>
          </a:p>
          <a:p>
            <a:pPr marL="457200" lvl="1" indent="0">
              <a:lnSpc>
                <a:spcPct val="100000"/>
              </a:lnSpc>
              <a:spcBef>
                <a:spcPts val="0"/>
              </a:spcBef>
              <a:buNone/>
            </a:pPr>
            <a:r>
              <a:rPr lang="en-US" sz="1500" b="0" dirty="0">
                <a:solidFill>
                  <a:schemeClr val="bg1">
                    <a:lumMod val="95000"/>
                    <a:lumOff val="5000"/>
                  </a:schemeClr>
                </a:solidFill>
                <a:latin typeface="Calibri"/>
                <a:ea typeface="Calibri"/>
                <a:cs typeface="Calibri"/>
              </a:rPr>
              <a:t>Amy Young, Destination Consultants</a:t>
            </a:r>
          </a:p>
          <a:p>
            <a:pPr marL="0" indent="0">
              <a:lnSpc>
                <a:spcPct val="100000"/>
              </a:lnSpc>
              <a:spcBef>
                <a:spcPts val="0"/>
              </a:spcBef>
              <a:buNone/>
            </a:pPr>
            <a:endParaRPr lang="en-US" sz="150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500" dirty="0">
                <a:solidFill>
                  <a:schemeClr val="bg1">
                    <a:lumMod val="95000"/>
                    <a:lumOff val="5000"/>
                  </a:schemeClr>
                </a:solidFill>
                <a:latin typeface="Calibri"/>
                <a:cs typeface="Calibri"/>
              </a:rPr>
              <a:t>Health Sciences </a:t>
            </a:r>
            <a:endParaRPr lang="en-US" sz="15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Steven Smith, University of Michigan Health – West</a:t>
            </a:r>
          </a:p>
          <a:p>
            <a:pPr marL="457200" lvl="1" indent="0">
              <a:lnSpc>
                <a:spcPct val="100000"/>
              </a:lnSpc>
              <a:spcBef>
                <a:spcPts val="0"/>
              </a:spcBef>
              <a:buNone/>
            </a:pPr>
            <a:r>
              <a:rPr lang="en-US" sz="1500" b="0" dirty="0">
                <a:solidFill>
                  <a:schemeClr val="bg1">
                    <a:lumMod val="95000"/>
                    <a:lumOff val="5000"/>
                  </a:schemeClr>
                </a:solidFill>
                <a:latin typeface="Calibri"/>
                <a:ea typeface="Calibri"/>
                <a:cs typeface="Calibri"/>
              </a:rPr>
              <a:t>Annette McBride, Trinity Health</a:t>
            </a:r>
          </a:p>
          <a:p>
            <a:pPr marL="457200" lvl="1" indent="0">
              <a:lnSpc>
                <a:spcPct val="100000"/>
              </a:lnSpc>
              <a:spcBef>
                <a:spcPts val="0"/>
              </a:spcBef>
              <a:buNone/>
            </a:pPr>
            <a:endParaRPr lang="en-US" sz="8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Information Technology</a:t>
            </a:r>
            <a:endParaRPr lang="en-US" sz="1500" dirty="0">
              <a:solidFill>
                <a:schemeClr val="bg1">
                  <a:lumMod val="95000"/>
                  <a:lumOff val="5000"/>
                </a:schemeClr>
              </a:solidFill>
              <a:latin typeface="Calibri"/>
              <a:ea typeface="Calibri"/>
              <a:cs typeface="Calibri"/>
            </a:endParaRPr>
          </a:p>
          <a:p>
            <a:pPr lvl="1">
              <a:buNone/>
            </a:pPr>
            <a:r>
              <a:rPr lang="en-US" sz="1500" b="0" dirty="0">
                <a:solidFill>
                  <a:schemeClr val="bg1">
                    <a:lumMod val="95000"/>
                    <a:lumOff val="5000"/>
                  </a:schemeClr>
                </a:solidFill>
                <a:latin typeface="Calibri"/>
                <a:cs typeface="Calibri"/>
              </a:rPr>
              <a:t>Eileen Boekestein, Michigan Department of Environment, Great Lakes, and Energy</a:t>
            </a:r>
          </a:p>
          <a:p>
            <a:pPr marL="457200" lvl="1" indent="0">
              <a:lnSpc>
                <a:spcPct val="100000"/>
              </a:lnSpc>
              <a:spcBef>
                <a:spcPts val="0"/>
              </a:spcBef>
              <a:buNone/>
            </a:pPr>
            <a:r>
              <a:rPr lang="en-US" sz="1500" b="0" dirty="0">
                <a:solidFill>
                  <a:schemeClr val="bg1">
                    <a:lumMod val="95000"/>
                    <a:lumOff val="5000"/>
                  </a:schemeClr>
                </a:solidFill>
                <a:latin typeface="Calibri"/>
                <a:cs typeface="Calibri"/>
              </a:rPr>
              <a:t>Sharon Vriend-Robinette, </a:t>
            </a:r>
            <a:r>
              <a:rPr lang="en-US" sz="1500" b="0" dirty="0" err="1">
                <a:solidFill>
                  <a:schemeClr val="bg1">
                    <a:lumMod val="95000"/>
                    <a:lumOff val="5000"/>
                  </a:schemeClr>
                </a:solidFill>
                <a:latin typeface="Calibri"/>
                <a:cs typeface="Calibri"/>
              </a:rPr>
              <a:t>Corewell</a:t>
            </a:r>
            <a:r>
              <a:rPr lang="en-US" sz="1500" b="0" dirty="0">
                <a:solidFill>
                  <a:schemeClr val="bg1">
                    <a:lumMod val="95000"/>
                    <a:lumOff val="5000"/>
                  </a:schemeClr>
                </a:solidFill>
                <a:latin typeface="Calibri"/>
                <a:cs typeface="Calibri"/>
              </a:rPr>
              <a:t> Health Information Technology</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spcAft>
                <a:spcPts val="1200"/>
              </a:spcAft>
              <a:buNone/>
            </a:pPr>
            <a:endParaRPr lang="en-US" sz="18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457200" lvl="1" indent="0">
              <a:lnSpc>
                <a:spcPct val="100000"/>
              </a:lnSpc>
              <a:spcBef>
                <a:spcPts val="0"/>
              </a:spcBef>
              <a:spcAft>
                <a:spcPts val="1200"/>
              </a:spcAft>
              <a:buNone/>
            </a:pPr>
            <a:endParaRPr lang="en-US" sz="1800" b="0" dirty="0">
              <a:solidFill>
                <a:schemeClr val="bg1">
                  <a:lumMod val="95000"/>
                  <a:lumOff val="5000"/>
                </a:schemeClr>
              </a:solidFill>
            </a:endParaRPr>
          </a:p>
        </p:txBody>
      </p:sp>
    </p:spTree>
    <p:extLst>
      <p:ext uri="{BB962C8B-B14F-4D97-AF65-F5344CB8AC3E}">
        <p14:creationId xmlns:p14="http://schemas.microsoft.com/office/powerpoint/2010/main" val="25261476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03679-D7AC-B109-7F83-F87F3F0870C0}"/>
              </a:ext>
            </a:extLst>
          </p:cNvPr>
          <p:cNvSpPr>
            <a:spLocks noGrp="1"/>
          </p:cNvSpPr>
          <p:nvPr/>
        </p:nvSpPr>
        <p:spPr>
          <a:xfrm>
            <a:off x="4263528" y="603342"/>
            <a:ext cx="7418705" cy="5651316"/>
          </a:xfrm>
          <a:prstGeom prst="rect">
            <a:avLst/>
          </a:prstGeom>
        </p:spPr>
        <p:txBody>
          <a:bodyPr>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26212" indent="0">
              <a:spcBef>
                <a:spcPts val="0"/>
              </a:spcBef>
              <a:spcAft>
                <a:spcPts val="1800"/>
              </a:spcAft>
              <a:buNone/>
            </a:pPr>
            <a:r>
              <a:rPr lang="en-US" sz="2800" u="sng" dirty="0">
                <a:solidFill>
                  <a:schemeClr val="bg1"/>
                </a:solidFill>
              </a:rPr>
              <a:t>Runners</a:t>
            </a:r>
            <a:r>
              <a:rPr lang="en-US" sz="2800" dirty="0">
                <a:solidFill>
                  <a:schemeClr val="bg1"/>
                </a:solidFill>
              </a:rPr>
              <a:t>: Dispatch Office, Grand Gallery </a:t>
            </a:r>
          </a:p>
          <a:p>
            <a:pPr marL="426212" indent="0">
              <a:spcBef>
                <a:spcPts val="0"/>
              </a:spcBef>
              <a:spcAft>
                <a:spcPts val="1800"/>
              </a:spcAft>
              <a:buNone/>
            </a:pPr>
            <a:r>
              <a:rPr lang="en-US" sz="2800" u="sng" dirty="0">
                <a:solidFill>
                  <a:schemeClr val="bg1"/>
                </a:solidFill>
              </a:rPr>
              <a:t>Industry Guides</a:t>
            </a:r>
            <a:r>
              <a:rPr lang="en-US" sz="2800" dirty="0">
                <a:solidFill>
                  <a:schemeClr val="bg1"/>
                </a:solidFill>
              </a:rPr>
              <a:t>: WMW Sector Tables, Exhibit Hall</a:t>
            </a:r>
          </a:p>
          <a:p>
            <a:pPr marL="426212" indent="0">
              <a:spcBef>
                <a:spcPts val="0"/>
              </a:spcBef>
              <a:spcAft>
                <a:spcPts val="1800"/>
              </a:spcAft>
              <a:buNone/>
            </a:pPr>
            <a:r>
              <a:rPr lang="en-US" sz="2800" u="sng" dirty="0">
                <a:solidFill>
                  <a:schemeClr val="bg1"/>
                </a:solidFill>
              </a:rPr>
              <a:t>Grand Gallery Flow:</a:t>
            </a:r>
            <a:r>
              <a:rPr lang="en-US" sz="2800" dirty="0">
                <a:solidFill>
                  <a:schemeClr val="bg1"/>
                </a:solidFill>
              </a:rPr>
              <a:t> Box Office, Grand Gallery</a:t>
            </a:r>
          </a:p>
          <a:p>
            <a:pPr marL="426212" indent="0">
              <a:spcBef>
                <a:spcPts val="0"/>
              </a:spcBef>
              <a:spcAft>
                <a:spcPts val="1800"/>
              </a:spcAft>
              <a:buNone/>
            </a:pPr>
            <a:r>
              <a:rPr lang="en-US" sz="2800" u="sng" dirty="0">
                <a:solidFill>
                  <a:schemeClr val="bg1"/>
                </a:solidFill>
              </a:rPr>
              <a:t>Exit Flow:</a:t>
            </a:r>
            <a:r>
              <a:rPr lang="en-US" sz="2800" dirty="0">
                <a:solidFill>
                  <a:schemeClr val="bg1"/>
                </a:solidFill>
              </a:rPr>
              <a:t> Box Office, Grand Gallery</a:t>
            </a:r>
          </a:p>
          <a:p>
            <a:pPr marL="426212" indent="0">
              <a:spcBef>
                <a:spcPts val="0"/>
              </a:spcBef>
              <a:spcAft>
                <a:spcPts val="1800"/>
              </a:spcAft>
              <a:buNone/>
            </a:pPr>
            <a:r>
              <a:rPr lang="en-US" sz="2800" u="sng" dirty="0">
                <a:solidFill>
                  <a:schemeClr val="bg1"/>
                </a:solidFill>
              </a:rPr>
              <a:t>Exhibit Hall Flow:</a:t>
            </a:r>
            <a:r>
              <a:rPr lang="en-US" sz="2800" dirty="0">
                <a:solidFill>
                  <a:schemeClr val="bg1"/>
                </a:solidFill>
              </a:rPr>
              <a:t> Box Office, Grand Gallery</a:t>
            </a:r>
          </a:p>
          <a:p>
            <a:pPr marL="426212" indent="0">
              <a:spcBef>
                <a:spcPts val="0"/>
              </a:spcBef>
              <a:spcAft>
                <a:spcPts val="1800"/>
              </a:spcAft>
              <a:buNone/>
            </a:pPr>
            <a:r>
              <a:rPr lang="en-US" sz="2800" u="sng" dirty="0">
                <a:solidFill>
                  <a:schemeClr val="bg1"/>
                </a:solidFill>
              </a:rPr>
              <a:t>Transportation:</a:t>
            </a:r>
            <a:r>
              <a:rPr lang="en-US" sz="2800" dirty="0">
                <a:solidFill>
                  <a:schemeClr val="bg1"/>
                </a:solidFill>
              </a:rPr>
              <a:t> Main Entrance, Grand Gallery </a:t>
            </a:r>
          </a:p>
          <a:p>
            <a:pPr marL="426212" indent="0">
              <a:spcBef>
                <a:spcPts val="0"/>
              </a:spcBef>
              <a:spcAft>
                <a:spcPts val="1800"/>
              </a:spcAft>
              <a:buNone/>
            </a:pPr>
            <a:r>
              <a:rPr lang="en-US" sz="2400" i="1" dirty="0">
                <a:solidFill>
                  <a:schemeClr val="bg1"/>
                </a:solidFill>
              </a:rPr>
              <a:t>Please note: Transportation volunteers are to meet at 7:45AM at the Monroe entrance</a:t>
            </a:r>
          </a:p>
        </p:txBody>
      </p:sp>
      <p:sp>
        <p:nvSpPr>
          <p:cNvPr id="4" name="Title 1">
            <a:extLst>
              <a:ext uri="{FF2B5EF4-FFF2-40B4-BE49-F238E27FC236}">
                <a16:creationId xmlns:a16="http://schemas.microsoft.com/office/drawing/2014/main" id="{9F47E079-927D-DF46-B0A0-1D9BF2FCB21E}"/>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Volunteer Meeting Points</a:t>
            </a:r>
          </a:p>
          <a:p>
            <a:endParaRPr lang="en-US" sz="2400" b="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32662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324666-E262-50E1-086E-C7D49CBCCDE4}"/>
              </a:ext>
            </a:extLst>
          </p:cNvPr>
          <p:cNvSpPr txBox="1">
            <a:spLocks/>
          </p:cNvSpPr>
          <p:nvPr/>
        </p:nvSpPr>
        <p:spPr>
          <a:xfrm>
            <a:off x="175476" y="2057400"/>
            <a:ext cx="3733800" cy="13716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dirty="0">
                <a:solidFill>
                  <a:schemeClr val="tx1"/>
                </a:solidFill>
                <a:latin typeface="Century Gothic"/>
              </a:rPr>
              <a:t>Industry Area Check In</a:t>
            </a:r>
          </a:p>
          <a:p>
            <a:br>
              <a:rPr lang="en-US" sz="4000" b="1" dirty="0">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AB3EC0B3-0AE5-B9F1-539C-341EAF8B201D}"/>
              </a:ext>
            </a:extLst>
          </p:cNvPr>
          <p:cNvSpPr/>
          <p:nvPr/>
        </p:nvSpPr>
        <p:spPr>
          <a:xfrm>
            <a:off x="7811805" y="3277454"/>
            <a:ext cx="371625" cy="328773"/>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8" name="Star: 5 Points 7">
            <a:extLst>
              <a:ext uri="{FF2B5EF4-FFF2-40B4-BE49-F238E27FC236}">
                <a16:creationId xmlns:a16="http://schemas.microsoft.com/office/drawing/2014/main" id="{D64A5827-BE22-581B-81BC-7AAEEC1B7CF5}"/>
              </a:ext>
            </a:extLst>
          </p:cNvPr>
          <p:cNvSpPr/>
          <p:nvPr/>
        </p:nvSpPr>
        <p:spPr>
          <a:xfrm>
            <a:off x="9036121" y="3277453"/>
            <a:ext cx="371625" cy="328773"/>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11" name="Star: 5 Points 10">
            <a:extLst>
              <a:ext uri="{FF2B5EF4-FFF2-40B4-BE49-F238E27FC236}">
                <a16:creationId xmlns:a16="http://schemas.microsoft.com/office/drawing/2014/main" id="{A8980AB2-C966-841F-54C8-163EF8906487}"/>
              </a:ext>
            </a:extLst>
          </p:cNvPr>
          <p:cNvSpPr/>
          <p:nvPr/>
        </p:nvSpPr>
        <p:spPr>
          <a:xfrm>
            <a:off x="7878565" y="3934828"/>
            <a:ext cx="371625" cy="361651"/>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12" name="Star: 5 Points 11">
            <a:extLst>
              <a:ext uri="{FF2B5EF4-FFF2-40B4-BE49-F238E27FC236}">
                <a16:creationId xmlns:a16="http://schemas.microsoft.com/office/drawing/2014/main" id="{CE63D435-A6F6-C65F-30EA-19218A703F6E}"/>
              </a:ext>
            </a:extLst>
          </p:cNvPr>
          <p:cNvSpPr/>
          <p:nvPr/>
        </p:nvSpPr>
        <p:spPr>
          <a:xfrm>
            <a:off x="9048107" y="3934828"/>
            <a:ext cx="371625" cy="361651"/>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13" name="Star: 5 Points 12">
            <a:extLst>
              <a:ext uri="{FF2B5EF4-FFF2-40B4-BE49-F238E27FC236}">
                <a16:creationId xmlns:a16="http://schemas.microsoft.com/office/drawing/2014/main" id="{925DFB6C-2F19-4F2C-8B14-60D318A7921D}"/>
              </a:ext>
            </a:extLst>
          </p:cNvPr>
          <p:cNvSpPr/>
          <p:nvPr/>
        </p:nvSpPr>
        <p:spPr>
          <a:xfrm>
            <a:off x="6438564" y="3573177"/>
            <a:ext cx="371625" cy="361651"/>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pic>
        <p:nvPicPr>
          <p:cNvPr id="2" name="Picture 1">
            <a:extLst>
              <a:ext uri="{FF2B5EF4-FFF2-40B4-BE49-F238E27FC236}">
                <a16:creationId xmlns:a16="http://schemas.microsoft.com/office/drawing/2014/main" id="{C2593F32-1860-30EF-1462-0679959985C8}"/>
              </a:ext>
            </a:extLst>
          </p:cNvPr>
          <p:cNvPicPr>
            <a:picLocks noChangeAspect="1"/>
          </p:cNvPicPr>
          <p:nvPr/>
        </p:nvPicPr>
        <p:blipFill>
          <a:blip r:embed="rId3"/>
          <a:stretch>
            <a:fillRect/>
          </a:stretch>
        </p:blipFill>
        <p:spPr>
          <a:xfrm>
            <a:off x="5790687" y="658288"/>
            <a:ext cx="4488564" cy="5761762"/>
          </a:xfrm>
          <a:prstGeom prst="rect">
            <a:avLst/>
          </a:prstGeom>
          <a:ln>
            <a:noFill/>
          </a:ln>
        </p:spPr>
      </p:pic>
    </p:spTree>
    <p:extLst>
      <p:ext uri="{BB962C8B-B14F-4D97-AF65-F5344CB8AC3E}">
        <p14:creationId xmlns:p14="http://schemas.microsoft.com/office/powerpoint/2010/main" val="10562080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FEE9012-01A9-F989-D34F-89A509FF712D}"/>
              </a:ext>
            </a:extLst>
          </p:cNvPr>
          <p:cNvSpPr>
            <a:spLocks noGrp="1"/>
          </p:cNvSpPr>
          <p:nvPr/>
        </p:nvSpPr>
        <p:spPr>
          <a:xfrm>
            <a:off x="4373696" y="1366093"/>
            <a:ext cx="7818304" cy="4748268"/>
          </a:xfrm>
          <a:prstGeom prst="rect">
            <a:avLst/>
          </a:prstGeom>
        </p:spPr>
        <p:txBody>
          <a:bodyPr lIns="91440" tIns="45720" rIns="91440" bIns="45720" numCol="2"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Clr>
                <a:srgbClr val="F23E2C"/>
              </a:buClr>
              <a:buFont typeface="Wingdings" panose="05000000000000000000" pitchFamily="2" charset="2"/>
              <a:buChar char="§"/>
            </a:pPr>
            <a:r>
              <a:rPr lang="en-US" sz="2800" dirty="0">
                <a:solidFill>
                  <a:schemeClr val="bg1"/>
                </a:solidFill>
              </a:rPr>
              <a:t>Bus Arrival, Bus Greeters A, Bus Greeters B</a:t>
            </a:r>
          </a:p>
          <a:p>
            <a:pPr marL="457200" indent="-457200">
              <a:buClr>
                <a:srgbClr val="F23E2C"/>
              </a:buClr>
              <a:buFont typeface="Wingdings" panose="05000000000000000000" pitchFamily="2" charset="2"/>
              <a:buChar char="§"/>
            </a:pPr>
            <a:r>
              <a:rPr lang="en-US" sz="2800" dirty="0">
                <a:solidFill>
                  <a:schemeClr val="bg1"/>
                </a:solidFill>
              </a:rPr>
              <a:t>Grand Gallery Floor, Grand Gallery Exhibit Hall Door Guards</a:t>
            </a:r>
          </a:p>
          <a:p>
            <a:pPr marL="457200" indent="-457200">
              <a:buClr>
                <a:srgbClr val="F23E2C"/>
              </a:buClr>
              <a:buFont typeface="Wingdings" panose="05000000000000000000" pitchFamily="2" charset="2"/>
              <a:buChar char="§"/>
            </a:pPr>
            <a:r>
              <a:rPr lang="en-US" sz="2800" dirty="0">
                <a:solidFill>
                  <a:schemeClr val="bg1"/>
                </a:solidFill>
              </a:rPr>
              <a:t>Student Guides, Exhibit Hall</a:t>
            </a:r>
          </a:p>
          <a:p>
            <a:pPr marL="457200" indent="-457200">
              <a:buClr>
                <a:srgbClr val="F23E2C"/>
              </a:buClr>
              <a:buFont typeface="Wingdings" panose="05000000000000000000" pitchFamily="2" charset="2"/>
              <a:buChar char="§"/>
            </a:pPr>
            <a:r>
              <a:rPr lang="en-US" sz="2800" dirty="0">
                <a:solidFill>
                  <a:schemeClr val="bg1"/>
                </a:solidFill>
              </a:rPr>
              <a:t>Industry Guides	</a:t>
            </a:r>
          </a:p>
          <a:p>
            <a:pPr marL="457200" indent="-457200">
              <a:buClr>
                <a:srgbClr val="F23E2C"/>
              </a:buClr>
              <a:buFont typeface="Wingdings" panose="05000000000000000000" pitchFamily="2" charset="2"/>
              <a:buChar char="§"/>
            </a:pPr>
            <a:endParaRPr lang="en-US" sz="2800">
              <a:solidFill>
                <a:schemeClr val="bg1"/>
              </a:solidFill>
            </a:endParaRPr>
          </a:p>
          <a:p>
            <a:pPr marL="858520" indent="-457200">
              <a:buClr>
                <a:srgbClr val="F23E2C"/>
              </a:buClr>
              <a:buFont typeface="Wingdings" panose="05000000000000000000" pitchFamily="2" charset="2"/>
              <a:buChar char="§"/>
            </a:pPr>
            <a:r>
              <a:rPr lang="en-US" sz="2800" dirty="0">
                <a:solidFill>
                  <a:schemeClr val="bg1"/>
                </a:solidFill>
              </a:rPr>
              <a:t>Student Safety</a:t>
            </a:r>
          </a:p>
          <a:p>
            <a:pPr marL="858520" indent="-457200">
              <a:buClr>
                <a:srgbClr val="F23E2C"/>
              </a:buClr>
              <a:buFont typeface="Wingdings" panose="05000000000000000000" pitchFamily="2" charset="2"/>
              <a:buChar char="§"/>
            </a:pPr>
            <a:r>
              <a:rPr lang="en-US" sz="2800" dirty="0">
                <a:solidFill>
                  <a:schemeClr val="bg1"/>
                </a:solidFill>
              </a:rPr>
              <a:t>WMW Quadrant Information</a:t>
            </a:r>
          </a:p>
          <a:p>
            <a:pPr marL="858520" indent="-457200">
              <a:buClr>
                <a:srgbClr val="F23E2C"/>
              </a:buClr>
              <a:buFont typeface="Wingdings" panose="05000000000000000000" pitchFamily="2" charset="2"/>
              <a:buChar char="§"/>
            </a:pPr>
            <a:r>
              <a:rPr lang="en-US" sz="2800" dirty="0">
                <a:solidFill>
                  <a:schemeClr val="bg1"/>
                </a:solidFill>
              </a:rPr>
              <a:t>Floating Runners</a:t>
            </a:r>
          </a:p>
          <a:p>
            <a:pPr marL="858520" indent="-457200">
              <a:buClr>
                <a:srgbClr val="F23E2C"/>
              </a:buClr>
              <a:buFont typeface="Wingdings" panose="05000000000000000000" pitchFamily="2" charset="2"/>
              <a:buChar char="§"/>
            </a:pPr>
            <a:r>
              <a:rPr lang="en-US" sz="2800" dirty="0">
                <a:solidFill>
                  <a:schemeClr val="bg1"/>
                </a:solidFill>
              </a:rPr>
              <a:t>VIP Tour Check In</a:t>
            </a:r>
          </a:p>
          <a:p>
            <a:pPr marL="858520" indent="-457200">
              <a:buClr>
                <a:srgbClr val="F23E2C"/>
              </a:buClr>
              <a:buFont typeface="Wingdings" panose="05000000000000000000" pitchFamily="2" charset="2"/>
              <a:buChar char="§"/>
            </a:pPr>
            <a:r>
              <a:rPr lang="en-US" sz="2800" dirty="0">
                <a:solidFill>
                  <a:schemeClr val="bg1"/>
                </a:solidFill>
              </a:rPr>
              <a:t>Info Desk</a:t>
            </a:r>
          </a:p>
          <a:p>
            <a:pPr marL="858520" indent="-457200">
              <a:buClr>
                <a:srgbClr val="F23E2C"/>
              </a:buClr>
              <a:buFont typeface="Wingdings" panose="05000000000000000000" pitchFamily="2" charset="2"/>
              <a:buChar char="§"/>
            </a:pPr>
            <a:r>
              <a:rPr lang="en-US" sz="2800" dirty="0">
                <a:solidFill>
                  <a:schemeClr val="bg1"/>
                </a:solidFill>
              </a:rPr>
              <a:t>Exit - Flag Holders</a:t>
            </a:r>
          </a:p>
        </p:txBody>
      </p:sp>
      <p:sp>
        <p:nvSpPr>
          <p:cNvPr id="3" name="Title 1">
            <a:extLst>
              <a:ext uri="{FF2B5EF4-FFF2-40B4-BE49-F238E27FC236}">
                <a16:creationId xmlns:a16="http://schemas.microsoft.com/office/drawing/2014/main" id="{2E94601C-4E62-8B54-F0F9-F23C4EC882BC}"/>
              </a:ext>
            </a:extLst>
          </p:cNvPr>
          <p:cNvSpPr txBox="1">
            <a:spLocks/>
          </p:cNvSpPr>
          <p:nvPr/>
        </p:nvSpPr>
        <p:spPr>
          <a:xfrm>
            <a:off x="208527"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a:solidFill>
                  <a:schemeClr val="tx1"/>
                </a:solidFill>
                <a:latin typeface="Century Gothic" panose="020B0502020202020204" pitchFamily="34" charset="0"/>
              </a:rPr>
              <a:t>Volunteer Positions</a:t>
            </a:r>
            <a:endParaRPr lang="en-US" sz="4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9820688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5B77BD9-07FF-6FD1-2F72-15E4052B6165}"/>
              </a:ext>
            </a:extLst>
          </p:cNvPr>
          <p:cNvSpPr>
            <a:spLocks noGrp="1"/>
          </p:cNvSpPr>
          <p:nvPr/>
        </p:nvSpPr>
        <p:spPr>
          <a:xfrm>
            <a:off x="4241494" y="840916"/>
            <a:ext cx="7137172" cy="5176169"/>
          </a:xfrm>
          <a:prstGeom prst="rect">
            <a:avLst/>
          </a:prstGeom>
        </p:spPr>
        <p:txBody>
          <a:bodyPr lIns="91440" tIns="45720" rIns="91440" bIns="45720" anchor="t">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2395" lvl="2" indent="0">
              <a:buNone/>
            </a:pPr>
            <a:r>
              <a:rPr lang="en-US" sz="11200" b="1" dirty="0">
                <a:solidFill>
                  <a:srgbClr val="F23E2C"/>
                </a:solidFill>
              </a:rPr>
              <a:t>ALL DAY VOLUNTEER SCHEDULE:</a:t>
            </a:r>
            <a:endParaRPr lang="en-US" dirty="0"/>
          </a:p>
          <a:p>
            <a:pPr marL="112395" lvl="3" indent="0">
              <a:spcBef>
                <a:spcPts val="1200"/>
              </a:spcBef>
              <a:spcAft>
                <a:spcPts val="1200"/>
              </a:spcAft>
              <a:buClr>
                <a:srgbClr val="F23E2C"/>
              </a:buClr>
              <a:buNone/>
            </a:pPr>
            <a:r>
              <a:rPr lang="en-US" sz="9600" dirty="0">
                <a:solidFill>
                  <a:srgbClr val="000000"/>
                </a:solidFill>
              </a:rPr>
              <a:t>Arrival/Park		7:30 am</a:t>
            </a:r>
          </a:p>
          <a:p>
            <a:pPr marL="112395" lvl="3" indent="0">
              <a:spcBef>
                <a:spcPts val="0"/>
              </a:spcBef>
              <a:spcAft>
                <a:spcPts val="1200"/>
              </a:spcAft>
              <a:buClr>
                <a:srgbClr val="F23E2C"/>
              </a:buClr>
              <a:buNone/>
            </a:pPr>
            <a:r>
              <a:rPr lang="en-US" sz="9600" dirty="0">
                <a:solidFill>
                  <a:srgbClr val="000000"/>
                </a:solidFill>
              </a:rPr>
              <a:t>Check-in:			7:45 am</a:t>
            </a:r>
          </a:p>
          <a:p>
            <a:pPr marL="112395" lvl="3" indent="0">
              <a:spcBef>
                <a:spcPts val="0"/>
              </a:spcBef>
              <a:spcAft>
                <a:spcPts val="1200"/>
              </a:spcAft>
              <a:buClr>
                <a:srgbClr val="F23E2C"/>
              </a:buClr>
              <a:buNone/>
            </a:pPr>
            <a:r>
              <a:rPr lang="en-US" sz="9600" dirty="0">
                <a:solidFill>
                  <a:srgbClr val="000000"/>
                </a:solidFill>
              </a:rPr>
              <a:t>Volunteer Tours:	 	8:00 am </a:t>
            </a:r>
          </a:p>
          <a:p>
            <a:pPr marL="112395" lvl="3" indent="0">
              <a:spcBef>
                <a:spcPts val="0"/>
              </a:spcBef>
              <a:spcAft>
                <a:spcPts val="1200"/>
              </a:spcAft>
              <a:buClr>
                <a:srgbClr val="F23E2C"/>
              </a:buClr>
              <a:buNone/>
            </a:pPr>
            <a:r>
              <a:rPr lang="en-US" sz="9600" dirty="0">
                <a:solidFill>
                  <a:srgbClr val="000000"/>
                </a:solidFill>
              </a:rPr>
              <a:t>Lunch (</a:t>
            </a:r>
            <a:r>
              <a:rPr lang="en-US" sz="9600" i="1" dirty="0">
                <a:solidFill>
                  <a:srgbClr val="000000"/>
                </a:solidFill>
              </a:rPr>
              <a:t>by rotation</a:t>
            </a:r>
            <a:r>
              <a:rPr lang="en-US" sz="9600" dirty="0">
                <a:solidFill>
                  <a:srgbClr val="000000"/>
                </a:solidFill>
              </a:rPr>
              <a:t>):	11:00 am – 1:00 pm </a:t>
            </a:r>
          </a:p>
          <a:p>
            <a:pPr marL="112395" lvl="3" indent="0">
              <a:spcBef>
                <a:spcPts val="0"/>
              </a:spcBef>
              <a:spcAft>
                <a:spcPts val="1200"/>
              </a:spcAft>
              <a:buClr>
                <a:srgbClr val="F23E2C"/>
              </a:buClr>
              <a:buNone/>
            </a:pPr>
            <a:r>
              <a:rPr lang="en-US" sz="9600" dirty="0">
                <a:solidFill>
                  <a:srgbClr val="000000"/>
                </a:solidFill>
              </a:rPr>
              <a:t>Clean Up:		</a:t>
            </a:r>
            <a:r>
              <a:rPr lang="en-US" sz="9600" i="1" dirty="0">
                <a:solidFill>
                  <a:srgbClr val="000000"/>
                </a:solidFill>
              </a:rPr>
              <a:t>	</a:t>
            </a:r>
            <a:r>
              <a:rPr lang="en-US" sz="9600" dirty="0">
                <a:solidFill>
                  <a:srgbClr val="000000"/>
                </a:solidFill>
              </a:rPr>
              <a:t>1:45 pm</a:t>
            </a:r>
            <a:endParaRPr lang="en-US" sz="9600" i="1" dirty="0">
              <a:solidFill>
                <a:srgbClr val="000000"/>
              </a:solidFill>
            </a:endParaRPr>
          </a:p>
          <a:p>
            <a:pPr marL="112395" lvl="3" indent="0">
              <a:spcBef>
                <a:spcPts val="0"/>
              </a:spcBef>
              <a:spcAft>
                <a:spcPts val="1200"/>
              </a:spcAft>
              <a:buClr>
                <a:srgbClr val="F23E2C"/>
              </a:buClr>
              <a:buNone/>
            </a:pPr>
            <a:r>
              <a:rPr lang="en-US" sz="9600" dirty="0">
                <a:solidFill>
                  <a:srgbClr val="000000"/>
                </a:solidFill>
              </a:rPr>
              <a:t>Depart 			When clean up is complete.</a:t>
            </a:r>
          </a:p>
          <a:p>
            <a:pPr marL="112395" lvl="2" indent="0">
              <a:spcBef>
                <a:spcPts val="0"/>
              </a:spcBef>
              <a:spcAft>
                <a:spcPts val="1200"/>
              </a:spcAft>
              <a:buClr>
                <a:srgbClr val="F23E2C"/>
              </a:buClr>
              <a:buNone/>
            </a:pPr>
            <a:endParaRPr lang="en-US" sz="3200" b="1">
              <a:solidFill>
                <a:srgbClr val="F23E2C"/>
              </a:solidFill>
            </a:endParaRPr>
          </a:p>
          <a:p>
            <a:pPr marL="112395" lvl="2" indent="0">
              <a:spcBef>
                <a:spcPts val="0"/>
              </a:spcBef>
              <a:spcAft>
                <a:spcPts val="1200"/>
              </a:spcAft>
              <a:buClr>
                <a:srgbClr val="F23E2C"/>
              </a:buClr>
              <a:buNone/>
            </a:pPr>
            <a:r>
              <a:rPr lang="en-US" sz="11200" b="1" dirty="0">
                <a:solidFill>
                  <a:srgbClr val="F23E2C"/>
                </a:solidFill>
              </a:rPr>
              <a:t>LUNCH – BY LAST NAME</a:t>
            </a:r>
          </a:p>
          <a:p>
            <a:pPr marL="112395" lvl="3" indent="0">
              <a:spcBef>
                <a:spcPts val="0"/>
              </a:spcBef>
              <a:spcAft>
                <a:spcPts val="1200"/>
              </a:spcAft>
              <a:buClr>
                <a:srgbClr val="F23E2C"/>
              </a:buClr>
              <a:buNone/>
            </a:pPr>
            <a:r>
              <a:rPr lang="en-US" sz="8900" dirty="0">
                <a:solidFill>
                  <a:prstClr val="black">
                    <a:lumMod val="75000"/>
                    <a:lumOff val="25000"/>
                  </a:prstClr>
                </a:solidFill>
              </a:rPr>
              <a:t>A-D 	11:00 - 11:30</a:t>
            </a:r>
          </a:p>
          <a:p>
            <a:pPr marL="112395" lvl="3" indent="0">
              <a:spcBef>
                <a:spcPts val="0"/>
              </a:spcBef>
              <a:spcAft>
                <a:spcPts val="1200"/>
              </a:spcAft>
              <a:buClr>
                <a:srgbClr val="F23E2C"/>
              </a:buClr>
              <a:buNone/>
            </a:pPr>
            <a:r>
              <a:rPr lang="en-US" sz="8900" dirty="0">
                <a:solidFill>
                  <a:prstClr val="black">
                    <a:lumMod val="75000"/>
                    <a:lumOff val="25000"/>
                  </a:prstClr>
                </a:solidFill>
              </a:rPr>
              <a:t>E-H 	11:30 – Noon</a:t>
            </a:r>
          </a:p>
          <a:p>
            <a:pPr marL="112395" lvl="3" indent="0">
              <a:spcBef>
                <a:spcPts val="0"/>
              </a:spcBef>
              <a:spcAft>
                <a:spcPts val="1200"/>
              </a:spcAft>
              <a:buClr>
                <a:srgbClr val="F23E2C"/>
              </a:buClr>
              <a:buNone/>
            </a:pPr>
            <a:r>
              <a:rPr lang="en-US" sz="8900" dirty="0">
                <a:solidFill>
                  <a:prstClr val="black">
                    <a:lumMod val="75000"/>
                    <a:lumOff val="25000"/>
                  </a:prstClr>
                </a:solidFill>
              </a:rPr>
              <a:t>I-N	Noon – 12:30</a:t>
            </a:r>
          </a:p>
          <a:p>
            <a:pPr marL="112395" lvl="3" indent="0">
              <a:spcBef>
                <a:spcPts val="0"/>
              </a:spcBef>
              <a:spcAft>
                <a:spcPts val="1200"/>
              </a:spcAft>
              <a:buClr>
                <a:srgbClr val="F23E2C"/>
              </a:buClr>
              <a:buNone/>
            </a:pPr>
            <a:r>
              <a:rPr lang="en-US" sz="8900" dirty="0">
                <a:solidFill>
                  <a:prstClr val="black">
                    <a:lumMod val="75000"/>
                    <a:lumOff val="25000"/>
                  </a:prstClr>
                </a:solidFill>
              </a:rPr>
              <a:t>O-Z 	12:30 – 1:00</a:t>
            </a:r>
          </a:p>
          <a:p>
            <a:pPr marL="112395" indent="0">
              <a:buClr>
                <a:srgbClr val="F23E2C"/>
              </a:buClr>
              <a:buNone/>
            </a:pPr>
            <a:r>
              <a:rPr lang="en-US" sz="10200" b="1" dirty="0"/>
              <a:t>	</a:t>
            </a:r>
          </a:p>
          <a:p>
            <a:pPr marL="112395" lvl="4" indent="0">
              <a:buFont typeface="Wingdings" panose="05000000000000000000" pitchFamily="2" charset="2"/>
              <a:buChar char="§"/>
            </a:pPr>
            <a:endParaRPr lang="en-US" sz="1800"/>
          </a:p>
          <a:p>
            <a:pPr marL="112395" lvl="4" indent="0">
              <a:buNone/>
            </a:pPr>
            <a:r>
              <a:rPr lang="en-US" sz="1800" dirty="0"/>
              <a:t> </a:t>
            </a:r>
          </a:p>
          <a:p>
            <a:pPr marL="112395" lvl="4" indent="0">
              <a:buFont typeface="Wingdings" panose="05000000000000000000" pitchFamily="2" charset="2"/>
              <a:buChar char="§"/>
            </a:pPr>
            <a:endParaRPr lang="en-US" sz="1800"/>
          </a:p>
          <a:p>
            <a:pPr marL="112395" lvl="4" indent="0">
              <a:buNone/>
            </a:pPr>
            <a:r>
              <a:rPr lang="en-US" sz="1800" dirty="0"/>
              <a:t> </a:t>
            </a:r>
          </a:p>
        </p:txBody>
      </p:sp>
      <p:sp>
        <p:nvSpPr>
          <p:cNvPr id="6" name="TextBox 2">
            <a:extLst>
              <a:ext uri="{FF2B5EF4-FFF2-40B4-BE49-F238E27FC236}">
                <a16:creationId xmlns:a16="http://schemas.microsoft.com/office/drawing/2014/main" id="{27AFD10D-ABE1-029B-F242-8EFB6C9B6FA5}"/>
              </a:ext>
            </a:extLst>
          </p:cNvPr>
          <p:cNvSpPr txBox="1"/>
          <p:nvPr/>
        </p:nvSpPr>
        <p:spPr>
          <a:xfrm>
            <a:off x="8059341" y="5045836"/>
            <a:ext cx="3873260" cy="11510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solidFill>
                  <a:srgbClr val="F23E2C"/>
                </a:solidFill>
              </a:rPr>
              <a:t>OTHER BREAKS </a:t>
            </a:r>
            <a:r>
              <a:rPr lang="en-US" sz="2200">
                <a:solidFill>
                  <a:schemeClr val="bg1"/>
                </a:solidFill>
              </a:rPr>
              <a:t>– Take as needed, just please ensure you are covered.</a:t>
            </a:r>
          </a:p>
        </p:txBody>
      </p:sp>
      <p:sp>
        <p:nvSpPr>
          <p:cNvPr id="7" name="Title 1">
            <a:extLst>
              <a:ext uri="{FF2B5EF4-FFF2-40B4-BE49-F238E27FC236}">
                <a16:creationId xmlns:a16="http://schemas.microsoft.com/office/drawing/2014/main" id="{E52F58E3-8321-F7FB-81FE-6CDDA5D8B536}"/>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a:solidFill>
                  <a:schemeClr val="tx1"/>
                </a:solidFill>
                <a:latin typeface="Century Gothic" panose="020B0502020202020204" pitchFamily="34" charset="0"/>
              </a:rPr>
              <a:t>Volunteer Schedule</a:t>
            </a:r>
            <a:endParaRPr lang="en-US" sz="4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6169189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C4ED-99EC-B651-FE77-B38A74298B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973D-5232-5D54-5C58-D4CE2CB4C18C}"/>
              </a:ext>
            </a:extLst>
          </p:cNvPr>
          <p:cNvSpPr txBox="1"/>
          <p:nvPr/>
        </p:nvSpPr>
        <p:spPr>
          <a:xfrm>
            <a:off x="178904" y="3069927"/>
            <a:ext cx="3790826"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chemeClr val="tx1"/>
                </a:solidFill>
                <a:effectLst/>
                <a:uFillTx/>
                <a:latin typeface="+mj-lt"/>
                <a:ea typeface="+mj-ea"/>
                <a:cs typeface="+mj-cs"/>
                <a:sym typeface="Roboto Regular"/>
              </a:rPr>
              <a:t>Exhibitors</a:t>
            </a:r>
          </a:p>
        </p:txBody>
      </p:sp>
    </p:spTree>
    <p:extLst>
      <p:ext uri="{BB962C8B-B14F-4D97-AF65-F5344CB8AC3E}">
        <p14:creationId xmlns:p14="http://schemas.microsoft.com/office/powerpoint/2010/main" val="22156757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3AE502-12B7-F044-17F0-FAF181FEC19F}"/>
              </a:ext>
            </a:extLst>
          </p:cNvPr>
          <p:cNvSpPr>
            <a:spLocks noGrp="1"/>
          </p:cNvSpPr>
          <p:nvPr/>
        </p:nvSpPr>
        <p:spPr>
          <a:xfrm>
            <a:off x="4348716" y="499531"/>
            <a:ext cx="7644810" cy="63584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b="1" dirty="0">
                <a:solidFill>
                  <a:schemeClr val="bg1"/>
                </a:solidFill>
              </a:rPr>
              <a:t>COMPANY PROMOTION &amp; SIGNAGE</a:t>
            </a:r>
          </a:p>
          <a:p>
            <a:pPr>
              <a:buClr>
                <a:srgbClr val="F23E2C"/>
              </a:buClr>
              <a:buFont typeface="Wingdings" panose="05000000000000000000" pitchFamily="2" charset="2"/>
              <a:buChar char="§"/>
            </a:pPr>
            <a:r>
              <a:rPr lang="en-US" sz="1800" dirty="0">
                <a:solidFill>
                  <a:schemeClr val="bg1"/>
                </a:solidFill>
              </a:rPr>
              <a:t>  </a:t>
            </a:r>
            <a:r>
              <a:rPr lang="en-US" sz="1600" dirty="0">
                <a:solidFill>
                  <a:schemeClr val="bg1"/>
                </a:solidFill>
              </a:rPr>
              <a:t>Non-career related c</a:t>
            </a:r>
            <a:r>
              <a:rPr lang="en-US" sz="1600" b="1" dirty="0">
                <a:solidFill>
                  <a:schemeClr val="bg1"/>
                </a:solidFill>
              </a:rPr>
              <a:t>ompany banners or table clothes are not allowed. </a:t>
            </a:r>
            <a:r>
              <a:rPr lang="en-US" sz="1600" dirty="0">
                <a:solidFill>
                  <a:schemeClr val="bg1"/>
                </a:solidFill>
              </a:rPr>
              <a:t>Each exhibit will receive a standard identification sign with the occupation(s) and logo(s) of the participating exhibitors.  These banners will be hung by volunteers on set-up day.</a:t>
            </a:r>
          </a:p>
          <a:p>
            <a:pPr>
              <a:buClr>
                <a:srgbClr val="F23E2C"/>
              </a:buClr>
              <a:buFont typeface="Wingdings" panose="05000000000000000000" pitchFamily="2" charset="2"/>
              <a:buChar char="§"/>
            </a:pPr>
            <a:r>
              <a:rPr lang="en-US" sz="1600" dirty="0">
                <a:solidFill>
                  <a:schemeClr val="bg1"/>
                </a:solidFill>
              </a:rPr>
              <a:t>  </a:t>
            </a:r>
            <a:r>
              <a:rPr lang="en-US" sz="1600" b="1" dirty="0">
                <a:solidFill>
                  <a:schemeClr val="bg1"/>
                </a:solidFill>
              </a:rPr>
              <a:t>Distribution of papers such as brochures, promotional items, pamphlets, and flyers, are not permitted within the exhibit hall quadrants.</a:t>
            </a:r>
          </a:p>
          <a:p>
            <a:pPr marL="519113" lvl="2" indent="-285750">
              <a:buClr>
                <a:srgbClr val="F23E2C"/>
              </a:buClr>
              <a:buFont typeface="Wingdings" panose="05000000000000000000" pitchFamily="2" charset="2"/>
              <a:buChar char="§"/>
            </a:pPr>
            <a:r>
              <a:rPr lang="en-US" sz="1600" dirty="0">
                <a:solidFill>
                  <a:schemeClr val="bg1"/>
                </a:solidFill>
              </a:rPr>
              <a:t>However, distribution of papers such as brochures, pamphlets, and flyers, are permitted at the following tables:</a:t>
            </a:r>
          </a:p>
          <a:p>
            <a:pPr lvl="3">
              <a:buClr>
                <a:srgbClr val="F23E2C"/>
              </a:buClr>
              <a:buFont typeface="Wingdings" panose="05000000000000000000" pitchFamily="2" charset="2"/>
              <a:buChar char="§"/>
            </a:pPr>
            <a:r>
              <a:rPr lang="en-US" sz="1600" dirty="0">
                <a:solidFill>
                  <a:schemeClr val="bg1"/>
                </a:solidFill>
              </a:rPr>
              <a:t>Sponsoring Educator tables located on the east side of the exhibit hall, just outside of the industry quadrants</a:t>
            </a:r>
          </a:p>
          <a:p>
            <a:pPr lvl="3">
              <a:buClr>
                <a:srgbClr val="F23E2C"/>
              </a:buClr>
              <a:buFont typeface="Wingdings" panose="05000000000000000000" pitchFamily="2" charset="2"/>
              <a:buChar char="§"/>
            </a:pPr>
            <a:r>
              <a:rPr lang="en-US" sz="1600" dirty="0">
                <a:solidFill>
                  <a:schemeClr val="bg1"/>
                </a:solidFill>
              </a:rPr>
              <a:t>Sponsoring Educators may advertise their training programs within the exhibit hall quadrant(s). </a:t>
            </a:r>
          </a:p>
          <a:p>
            <a:pPr>
              <a:buClr>
                <a:srgbClr val="F23E2C"/>
              </a:buClr>
              <a:buFont typeface="Wingdings" panose="05000000000000000000" pitchFamily="2" charset="2"/>
              <a:buChar char="§"/>
            </a:pPr>
            <a:r>
              <a:rPr lang="en-US" sz="1600" dirty="0">
                <a:solidFill>
                  <a:schemeClr val="bg1"/>
                </a:solidFill>
              </a:rPr>
              <a:t>  </a:t>
            </a:r>
            <a:r>
              <a:rPr lang="en-US" sz="1600" b="1" dirty="0">
                <a:solidFill>
                  <a:schemeClr val="bg1"/>
                </a:solidFill>
              </a:rPr>
              <a:t>Swag items are permitted if they are produced, generated, or earned by an attendee as part of the interactive portion of an exhibit. </a:t>
            </a:r>
            <a:r>
              <a:rPr lang="en-US" sz="1600" dirty="0">
                <a:solidFill>
                  <a:schemeClr val="bg1"/>
                </a:solidFill>
              </a:rPr>
              <a:t>Swag must be related to the occupation.</a:t>
            </a:r>
          </a:p>
          <a:p>
            <a:pPr marL="0" indent="0" algn="ctr">
              <a:buNone/>
            </a:pPr>
            <a:endParaRPr lang="en-US" sz="1800" b="1" dirty="0">
              <a:solidFill>
                <a:schemeClr val="bg1"/>
              </a:solidFill>
            </a:endParaRPr>
          </a:p>
          <a:p>
            <a:pPr marL="0" indent="0" algn="ctr">
              <a:buNone/>
            </a:pPr>
            <a:r>
              <a:rPr lang="en-US" sz="1800" b="1" dirty="0">
                <a:solidFill>
                  <a:schemeClr val="bg1"/>
                </a:solidFill>
              </a:rPr>
              <a:t>Please note that balloons and latex gloves are </a:t>
            </a:r>
            <a:r>
              <a:rPr lang="en-US" sz="1800" b="1" u="sng" dirty="0">
                <a:solidFill>
                  <a:schemeClr val="bg1"/>
                </a:solidFill>
              </a:rPr>
              <a:t>not</a:t>
            </a:r>
            <a:r>
              <a:rPr lang="en-US" sz="1800" b="1" dirty="0">
                <a:solidFill>
                  <a:schemeClr val="bg1"/>
                </a:solidFill>
              </a:rPr>
              <a:t> allowed at the event venue. Try to avoid giving out peanuts!</a:t>
            </a:r>
          </a:p>
          <a:p>
            <a:endParaRPr lang="en-US" dirty="0">
              <a:solidFill>
                <a:schemeClr val="bg1"/>
              </a:solidFill>
            </a:endParaRPr>
          </a:p>
        </p:txBody>
      </p:sp>
      <p:sp>
        <p:nvSpPr>
          <p:cNvPr id="4" name="Title 1">
            <a:extLst>
              <a:ext uri="{FF2B5EF4-FFF2-40B4-BE49-F238E27FC236}">
                <a16:creationId xmlns:a16="http://schemas.microsoft.com/office/drawing/2014/main" id="{A09EFA6E-98C9-38BA-6C10-F740489276CC}"/>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Exhibitor Guidelines</a:t>
            </a:r>
          </a:p>
        </p:txBody>
      </p:sp>
    </p:spTree>
    <p:extLst>
      <p:ext uri="{BB962C8B-B14F-4D97-AF65-F5344CB8AC3E}">
        <p14:creationId xmlns:p14="http://schemas.microsoft.com/office/powerpoint/2010/main" val="2348598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6C0D-70AF-4855-52E6-8B66B9F2B331}"/>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Exhibitor Guidelines</a:t>
            </a:r>
          </a:p>
        </p:txBody>
      </p:sp>
      <p:sp>
        <p:nvSpPr>
          <p:cNvPr id="3" name="Content Placeholder 2">
            <a:extLst>
              <a:ext uri="{FF2B5EF4-FFF2-40B4-BE49-F238E27FC236}">
                <a16:creationId xmlns:a16="http://schemas.microsoft.com/office/drawing/2014/main" id="{C75440FB-4C90-C1F6-DA80-98D4D58837A6}"/>
              </a:ext>
            </a:extLst>
          </p:cNvPr>
          <p:cNvSpPr>
            <a:spLocks noGrp="1"/>
          </p:cNvSpPr>
          <p:nvPr/>
        </p:nvSpPr>
        <p:spPr>
          <a:xfrm>
            <a:off x="4315146" y="441790"/>
            <a:ext cx="7723412" cy="5722704"/>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b="1" dirty="0">
                <a:solidFill>
                  <a:schemeClr val="bg1"/>
                </a:solidFill>
              </a:rPr>
              <a:t>DRESS CODE</a:t>
            </a:r>
          </a:p>
          <a:p>
            <a:pPr>
              <a:lnSpc>
                <a:spcPct val="150000"/>
              </a:lnSpc>
              <a:buClr>
                <a:srgbClr val="F23E2C"/>
              </a:buClr>
              <a:buFont typeface="Wingdings" panose="05000000000000000000" pitchFamily="2" charset="2"/>
              <a:buChar char="§"/>
            </a:pPr>
            <a:r>
              <a:rPr lang="en-US" sz="1800" dirty="0">
                <a:solidFill>
                  <a:schemeClr val="bg1"/>
                </a:solidFill>
              </a:rPr>
              <a:t>  </a:t>
            </a:r>
            <a:r>
              <a:rPr lang="en-US" dirty="0">
                <a:solidFill>
                  <a:schemeClr val="bg1"/>
                </a:solidFill>
              </a:rPr>
              <a:t>Exhibitors representing their trade should come dressed as they would on the job. </a:t>
            </a:r>
          </a:p>
          <a:p>
            <a:pPr>
              <a:lnSpc>
                <a:spcPct val="150000"/>
              </a:lnSpc>
              <a:buClr>
                <a:srgbClr val="F23E2C"/>
              </a:buClr>
              <a:buFont typeface="Wingdings" panose="05000000000000000000" pitchFamily="2" charset="2"/>
              <a:buChar char="§"/>
            </a:pPr>
            <a:r>
              <a:rPr lang="en-US" dirty="0">
                <a:solidFill>
                  <a:schemeClr val="bg1"/>
                </a:solidFill>
              </a:rPr>
              <a:t>  Comfortable Shoes: Don’t forget that you’ll be working long hours on your feet and to dress accordingly. You can dress professionally and still be comfortable if you keep a few things in mind:</a:t>
            </a:r>
          </a:p>
          <a:p>
            <a:pPr lvl="2">
              <a:lnSpc>
                <a:spcPct val="150000"/>
              </a:lnSpc>
              <a:buClr>
                <a:srgbClr val="F23E2C"/>
              </a:buClr>
              <a:buFont typeface="Wingdings" panose="05000000000000000000" pitchFamily="2" charset="2"/>
              <a:buChar char="§"/>
            </a:pPr>
            <a:r>
              <a:rPr lang="en-US" sz="1800" dirty="0">
                <a:solidFill>
                  <a:schemeClr val="bg1"/>
                </a:solidFill>
              </a:rPr>
              <a:t>Your shoes will make or break your comfort when you’re on your feet for hours. Avoid high heels and sandals; toe and foot injuries are common in areas where there is a lot of wiring for dozens of exhibits.</a:t>
            </a:r>
          </a:p>
          <a:p>
            <a:pPr lvl="2">
              <a:lnSpc>
                <a:spcPct val="150000"/>
              </a:lnSpc>
              <a:buClr>
                <a:srgbClr val="F23E2C"/>
              </a:buClr>
              <a:buFont typeface="Wingdings" panose="05000000000000000000" pitchFamily="2" charset="2"/>
              <a:buChar char="§"/>
            </a:pPr>
            <a:r>
              <a:rPr lang="en-US" sz="1800" dirty="0">
                <a:solidFill>
                  <a:schemeClr val="bg1"/>
                </a:solidFill>
              </a:rPr>
              <a:t>Avoid wearing new shoes or you may wind up having aching, blistered feet by the end of the day.</a:t>
            </a:r>
          </a:p>
          <a:p>
            <a:pPr lvl="2">
              <a:lnSpc>
                <a:spcPct val="150000"/>
              </a:lnSpc>
              <a:buClr>
                <a:srgbClr val="F23E2C"/>
              </a:buClr>
              <a:buFont typeface="Wingdings" panose="05000000000000000000" pitchFamily="2" charset="2"/>
              <a:buChar char="§"/>
            </a:pPr>
            <a:r>
              <a:rPr lang="en-US" sz="1800" dirty="0">
                <a:solidFill>
                  <a:schemeClr val="bg1"/>
                </a:solidFill>
              </a:rPr>
              <a:t>The Exhibit Hall is concrete. The harder the floor, the more comfortable your shoes will need to be.</a:t>
            </a:r>
          </a:p>
          <a:p>
            <a:pPr>
              <a:lnSpc>
                <a:spcPct val="150000"/>
              </a:lnSpc>
              <a:buClr>
                <a:srgbClr val="F23E2C"/>
              </a:buClr>
              <a:buFont typeface="Wingdings" panose="05000000000000000000" pitchFamily="2" charset="2"/>
              <a:buChar char="§"/>
            </a:pPr>
            <a:endParaRPr lang="en-US" dirty="0">
              <a:solidFill>
                <a:schemeClr val="bg1"/>
              </a:solidFill>
            </a:endParaRPr>
          </a:p>
          <a:p>
            <a:pPr>
              <a:lnSpc>
                <a:spcPct val="150000"/>
              </a:lnSpc>
              <a:buFont typeface="Wingdings" panose="05000000000000000000" pitchFamily="2" charset="2"/>
              <a:buChar char="§"/>
            </a:pPr>
            <a:endParaRPr lang="en-US" dirty="0">
              <a:solidFill>
                <a:schemeClr val="bg1"/>
              </a:solidFill>
            </a:endParaRPr>
          </a:p>
        </p:txBody>
      </p:sp>
    </p:spTree>
    <p:extLst>
      <p:ext uri="{BB962C8B-B14F-4D97-AF65-F5344CB8AC3E}">
        <p14:creationId xmlns:p14="http://schemas.microsoft.com/office/powerpoint/2010/main" val="13183888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821A5F-4E69-775E-D13F-797D7D50BD76}"/>
              </a:ext>
            </a:extLst>
          </p:cNvPr>
          <p:cNvSpPr>
            <a:spLocks noGrp="1"/>
          </p:cNvSpPr>
          <p:nvPr/>
        </p:nvSpPr>
        <p:spPr>
          <a:xfrm>
            <a:off x="4417888" y="287677"/>
            <a:ext cx="7551505" cy="603093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F23E2C"/>
              </a:buClr>
              <a:buFont typeface="Wingdings" panose="05000000000000000000" pitchFamily="2" charset="2"/>
              <a:buChar char="§"/>
            </a:pPr>
            <a:r>
              <a:rPr lang="en-US" b="0" dirty="0">
                <a:solidFill>
                  <a:schemeClr val="bg1"/>
                </a:solidFill>
                <a:latin typeface="Calibri"/>
                <a:ea typeface="Calibri"/>
                <a:cs typeface="Calibri"/>
              </a:rPr>
              <a:t> Project Leads – Raise your hand if you are in the room</a:t>
            </a:r>
            <a:endParaRPr lang="en-US" dirty="0">
              <a:solidFill>
                <a:schemeClr val="bg1"/>
              </a:solidFill>
              <a:latin typeface="Calibri"/>
              <a:ea typeface="Calibri"/>
              <a:cs typeface="Calibri"/>
            </a:endParaRPr>
          </a:p>
          <a:p>
            <a:pPr>
              <a:buClr>
                <a:srgbClr val="F23E2C"/>
              </a:buClr>
              <a:buFont typeface="Wingdings" panose="05000000000000000000" pitchFamily="2" charset="2"/>
              <a:buChar char="§"/>
            </a:pPr>
            <a:r>
              <a:rPr lang="en-US" b="0" dirty="0">
                <a:solidFill>
                  <a:schemeClr val="bg1"/>
                </a:solidFill>
                <a:latin typeface="Calibri"/>
                <a:ea typeface="Calibri"/>
                <a:cs typeface="Calibri"/>
              </a:rPr>
              <a:t>Exhibit Supplies: Please contact your Industry Council Lead if you would like a copy of your supply order</a:t>
            </a:r>
            <a:endParaRPr lang="en-US" dirty="0">
              <a:solidFill>
                <a:schemeClr val="bg1"/>
              </a:solidFill>
              <a:latin typeface="Calibri"/>
              <a:ea typeface="Calibri"/>
              <a:cs typeface="Calibri"/>
            </a:endParaRPr>
          </a:p>
          <a:p>
            <a:pPr>
              <a:buClr>
                <a:srgbClr val="F23E2C"/>
              </a:buClr>
              <a:buFont typeface="Wingdings" panose="05000000000000000000" pitchFamily="2" charset="2"/>
              <a:buChar char="§"/>
            </a:pPr>
            <a:r>
              <a:rPr lang="en-US" b="0" dirty="0">
                <a:solidFill>
                  <a:schemeClr val="bg1"/>
                </a:solidFill>
                <a:latin typeface="Calibri"/>
                <a:ea typeface="Calibri"/>
                <a:cs typeface="Calibri"/>
              </a:rPr>
              <a:t>Designated Industry set-up times:  Reference “Move In/Move Out” hand out</a:t>
            </a:r>
          </a:p>
          <a:p>
            <a:pPr lvl="1">
              <a:buClr>
                <a:srgbClr val="F23E2C"/>
              </a:buClr>
              <a:buFont typeface="Wingdings" panose="05000000000000000000" pitchFamily="2" charset="2"/>
              <a:buChar char="§"/>
            </a:pPr>
            <a:r>
              <a:rPr lang="en-US" b="0" dirty="0">
                <a:solidFill>
                  <a:schemeClr val="bg1"/>
                </a:solidFill>
                <a:latin typeface="Calibri"/>
                <a:ea typeface="Calibri"/>
                <a:cs typeface="Calibri"/>
              </a:rPr>
              <a:t>Agribusiness, Hospitality, and Health Sciences can load in between 1pm – 3pm</a:t>
            </a:r>
          </a:p>
          <a:p>
            <a:pPr>
              <a:buClr>
                <a:srgbClr val="F23E2C"/>
              </a:buClr>
              <a:buFont typeface="Wingdings" panose="05000000000000000000" pitchFamily="2" charset="2"/>
              <a:buChar char="§"/>
            </a:pPr>
            <a:r>
              <a:rPr lang="en-US" b="0" dirty="0">
                <a:solidFill>
                  <a:schemeClr val="bg1"/>
                </a:solidFill>
                <a:latin typeface="Calibri"/>
                <a:ea typeface="Calibri"/>
                <a:cs typeface="Calibri"/>
              </a:rPr>
              <a:t> Set-up Process</a:t>
            </a:r>
          </a:p>
          <a:p>
            <a:pPr marL="749300" lvl="3">
              <a:buClr>
                <a:srgbClr val="F23E2C"/>
              </a:buClr>
              <a:buFont typeface="Wingdings" panose="05000000000000000000" pitchFamily="2" charset="2"/>
              <a:buChar char="§"/>
            </a:pPr>
            <a:r>
              <a:rPr lang="en-US" sz="2000" b="0" dirty="0">
                <a:solidFill>
                  <a:schemeClr val="bg1"/>
                </a:solidFill>
                <a:latin typeface="Calibri"/>
                <a:ea typeface="Calibri"/>
                <a:cs typeface="Calibri"/>
              </a:rPr>
              <a:t>Check in at WMW! Tables (center of exhibit hall)</a:t>
            </a:r>
          </a:p>
          <a:p>
            <a:pPr marL="749300" lvl="3">
              <a:buClr>
                <a:srgbClr val="F23E2C"/>
              </a:buClr>
              <a:buFont typeface="Wingdings" panose="05000000000000000000" pitchFamily="2" charset="2"/>
              <a:buChar char="§"/>
            </a:pPr>
            <a:r>
              <a:rPr lang="en-US" sz="2000" b="0" dirty="0">
                <a:solidFill>
                  <a:schemeClr val="bg1"/>
                </a:solidFill>
                <a:latin typeface="Calibri"/>
                <a:ea typeface="Calibri"/>
                <a:cs typeface="Calibri"/>
              </a:rPr>
              <a:t>No supply check out from 12p-1p</a:t>
            </a:r>
          </a:p>
          <a:p>
            <a:pPr marL="749300" lvl="3">
              <a:buClr>
                <a:srgbClr val="F23E2C"/>
              </a:buClr>
              <a:buFont typeface="Wingdings" panose="05000000000000000000" pitchFamily="2" charset="2"/>
              <a:buChar char="§"/>
            </a:pPr>
            <a:r>
              <a:rPr lang="en-US" sz="2000" b="0" dirty="0">
                <a:solidFill>
                  <a:schemeClr val="bg1"/>
                </a:solidFill>
                <a:latin typeface="Calibri"/>
                <a:ea typeface="Calibri"/>
                <a:cs typeface="Calibri"/>
              </a:rPr>
              <a:t>Supply Order Form Provided upon arrival (</a:t>
            </a:r>
            <a:r>
              <a:rPr lang="en-US" sz="2000" b="0" dirty="0" err="1">
                <a:solidFill>
                  <a:schemeClr val="bg1"/>
                </a:solidFill>
                <a:latin typeface="Calibri"/>
                <a:ea typeface="Calibri"/>
                <a:cs typeface="Calibri"/>
              </a:rPr>
              <a:t>WiFi</a:t>
            </a:r>
            <a:r>
              <a:rPr lang="en-US" sz="2000" b="0" dirty="0">
                <a:solidFill>
                  <a:schemeClr val="bg1"/>
                </a:solidFill>
                <a:latin typeface="Calibri"/>
                <a:ea typeface="Calibri"/>
                <a:cs typeface="Calibri"/>
              </a:rPr>
              <a:t> Password provided at check-in)</a:t>
            </a:r>
          </a:p>
          <a:p>
            <a:pPr marL="749300" lvl="3">
              <a:buClr>
                <a:srgbClr val="F23E2C"/>
              </a:buClr>
              <a:buFont typeface="Wingdings" panose="05000000000000000000" pitchFamily="2" charset="2"/>
              <a:buChar char="§"/>
            </a:pPr>
            <a:r>
              <a:rPr lang="en-US" sz="2000" b="0" dirty="0">
                <a:solidFill>
                  <a:schemeClr val="bg1"/>
                </a:solidFill>
                <a:latin typeface="Calibri"/>
                <a:ea typeface="Calibri"/>
                <a:cs typeface="Calibri"/>
              </a:rPr>
              <a:t>Parking Validation Provided just for set-up day</a:t>
            </a:r>
          </a:p>
          <a:p>
            <a:pPr>
              <a:buFont typeface="Wingdings" panose="05000000000000000000" pitchFamily="2" charset="2"/>
              <a:buChar char="v"/>
            </a:pPr>
            <a:endParaRPr lang="en-US" b="0" dirty="0">
              <a:solidFill>
                <a:schemeClr val="bg1"/>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39620352-AB6F-7377-2F2E-D809665B83C7}"/>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Set-Up: </a:t>
            </a:r>
          </a:p>
          <a:p>
            <a:r>
              <a:rPr lang="en-US" sz="4000" b="1" dirty="0">
                <a:solidFill>
                  <a:schemeClr val="tx1"/>
                </a:solidFill>
                <a:latin typeface="Century Gothic" panose="020B0502020202020204" pitchFamily="34" charset="0"/>
              </a:rPr>
              <a:t>May </a:t>
            </a:r>
            <a:r>
              <a:rPr lang="en-US" sz="4000" dirty="0">
                <a:solidFill>
                  <a:schemeClr val="tx1"/>
                </a:solidFill>
                <a:latin typeface="Century Gothic" panose="020B0502020202020204" pitchFamily="34" charset="0"/>
              </a:rPr>
              <a:t>19</a:t>
            </a: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0445109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17F0186-4685-794A-F273-07E17A7D40B3}"/>
              </a:ext>
            </a:extLst>
          </p:cNvPr>
          <p:cNvSpPr txBox="1">
            <a:spLocks/>
          </p:cNvSpPr>
          <p:nvPr/>
        </p:nvSpPr>
        <p:spPr>
          <a:xfrm>
            <a:off x="832757" y="315686"/>
            <a:ext cx="8035018"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400" b="1">
                <a:solidFill>
                  <a:schemeClr val="accent1"/>
                </a:solidFill>
                <a:latin typeface="Century Gothic"/>
              </a:rPr>
              <a:t>Emergency Procedure</a:t>
            </a:r>
            <a:br>
              <a:rPr lang="en-US" sz="4400" b="1">
                <a:solidFill>
                  <a:sysClr val="windowText" lastClr="000000"/>
                </a:solidFill>
                <a:latin typeface="Century Gothic"/>
              </a:rPr>
            </a:br>
            <a:endParaRPr lang="en-US" sz="4400" b="1">
              <a:solidFill>
                <a:schemeClr val="accent1"/>
              </a:solidFill>
              <a:latin typeface="Century Gothic"/>
            </a:endParaRPr>
          </a:p>
        </p:txBody>
      </p:sp>
      <p:sp>
        <p:nvSpPr>
          <p:cNvPr id="8" name="Content Placeholder 2">
            <a:extLst>
              <a:ext uri="{FF2B5EF4-FFF2-40B4-BE49-F238E27FC236}">
                <a16:creationId xmlns:a16="http://schemas.microsoft.com/office/drawing/2014/main" id="{5F61A2C3-6EB3-CBE5-6833-6E1268A864BC}"/>
              </a:ext>
            </a:extLst>
          </p:cNvPr>
          <p:cNvSpPr>
            <a:spLocks noGrp="1"/>
          </p:cNvSpPr>
          <p:nvPr/>
        </p:nvSpPr>
        <p:spPr>
          <a:xfrm>
            <a:off x="1130157" y="1206684"/>
            <a:ext cx="10551560" cy="565131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indent="0" defTabSz="8255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rPr>
              <a:t>If there is an emergency that comes up, help can be requested by </a:t>
            </a:r>
          </a:p>
          <a:p>
            <a:pPr marL="0" marR="0" indent="0" defTabSz="8255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rPr>
              <a:t>contacting any one of the following individuals:</a:t>
            </a:r>
          </a:p>
          <a:p>
            <a:pPr marL="0" marR="0" indent="0" defTabSz="825500" rtl="0" fontAlgn="auto" latinLnBrk="1"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a:p>
            <a:pPr marL="457200" indent="-457200" defTabSz="825500" latinLnBrk="1" hangingPunct="0">
              <a:lnSpc>
                <a:spcPct val="100000"/>
              </a:lnSpc>
              <a:spcBef>
                <a:spcPts val="0"/>
              </a:spcBef>
              <a:spcAft>
                <a:spcPts val="0"/>
              </a:spcAft>
              <a:buClrTx/>
              <a:buSzTx/>
              <a:buFont typeface="+mj-lt"/>
              <a:buAutoNum type="arabicPeriod"/>
            </a:pPr>
            <a:r>
              <a:rPr lang="en-US" sz="2400" dirty="0">
                <a:solidFill>
                  <a:schemeClr val="bg1"/>
                </a:solidFill>
                <a:latin typeface="Calibri" panose="020F0502020204030204" pitchFamily="34" charset="0"/>
                <a:cs typeface="Calibri" panose="020F0502020204030204" pitchFamily="34" charset="0"/>
              </a:rPr>
              <a:t>Call the DeVos security office directly at 616-742-6640</a:t>
            </a:r>
          </a:p>
          <a:p>
            <a:pPr marL="457200" indent="-457200" defTabSz="825500" latinLnBrk="1" hangingPunct="0">
              <a:lnSpc>
                <a:spcPct val="100000"/>
              </a:lnSpc>
              <a:spcBef>
                <a:spcPts val="0"/>
              </a:spcBef>
              <a:spcAft>
                <a:spcPts val="0"/>
              </a:spcAft>
              <a:buClrTx/>
              <a:buSzTx/>
              <a:buFont typeface="+mj-lt"/>
              <a:buAutoNum type="arabicPeriod"/>
            </a:pPr>
            <a:r>
              <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rPr>
              <a:t>Make contact with one of the DK security guards roaming the Grand Gallery/  Exhibit Hall (they can be identified by their </a:t>
            </a:r>
            <a:r>
              <a:rPr kumimoji="0" lang="en-US" sz="2400" b="1"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Roboto Regular"/>
              </a:rPr>
              <a:t>unioform</a:t>
            </a:r>
            <a:r>
              <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rPr>
              <a:t>, which is a yellow DK      polo and black pants), who will then contact DeVos security</a:t>
            </a:r>
          </a:p>
          <a:p>
            <a:pPr marL="457200" indent="-457200" defTabSz="825500" latinLnBrk="1" hangingPunct="0">
              <a:lnSpc>
                <a:spcPct val="100000"/>
              </a:lnSpc>
              <a:spcBef>
                <a:spcPts val="0"/>
              </a:spcBef>
              <a:spcAft>
                <a:spcPts val="0"/>
              </a:spcAft>
              <a:buClrTx/>
              <a:buSzTx/>
              <a:buFont typeface="+mj-lt"/>
              <a:buAutoNum type="arabicPeriod"/>
            </a:pPr>
            <a:r>
              <a:rPr lang="en-US" sz="2400" dirty="0">
                <a:solidFill>
                  <a:schemeClr val="bg1"/>
                </a:solidFill>
                <a:latin typeface="Calibri" panose="020F0502020204030204" pitchFamily="34" charset="0"/>
                <a:cs typeface="Calibri" panose="020F0502020204030204" pitchFamily="34" charset="0"/>
              </a:rPr>
              <a:t>Make contact with anyone in an orange </a:t>
            </a:r>
            <a:r>
              <a:rPr lang="en-US" sz="2400" dirty="0" err="1">
                <a:solidFill>
                  <a:schemeClr val="bg1"/>
                </a:solidFill>
                <a:latin typeface="Calibri" panose="020F0502020204030204" pitchFamily="34" charset="0"/>
                <a:cs typeface="Calibri" panose="020F0502020204030204" pitchFamily="34" charset="0"/>
              </a:rPr>
              <a:t>MiCareerQuest</a:t>
            </a:r>
            <a:r>
              <a:rPr lang="en-US" sz="2400" dirty="0">
                <a:solidFill>
                  <a:schemeClr val="bg1"/>
                </a:solidFill>
                <a:latin typeface="Calibri" panose="020F0502020204030204" pitchFamily="34" charset="0"/>
                <a:cs typeface="Calibri" panose="020F0502020204030204" pitchFamily="34" charset="0"/>
              </a:rPr>
              <a:t> T-shirt, who will then contact DeVos security</a:t>
            </a:r>
          </a:p>
          <a:p>
            <a:pPr marL="0" marR="0" indent="0" defTabSz="825500" rtl="0" fontAlgn="auto" latinLnBrk="1"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a:p>
            <a:pPr marL="0" marR="0" indent="0" defTabSz="825500" rtl="0" fontAlgn="auto" latinLnBrk="1" hangingPunct="0">
              <a:lnSpc>
                <a:spcPct val="100000"/>
              </a:lnSpc>
              <a:spcBef>
                <a:spcPts val="0"/>
              </a:spcBef>
              <a:spcAft>
                <a:spcPts val="0"/>
              </a:spcAft>
              <a:buClrTx/>
              <a:buSzTx/>
              <a:buFontTx/>
              <a:buNone/>
              <a:tabLst/>
            </a:pPr>
            <a:r>
              <a:rPr lang="en-US" sz="2400" dirty="0">
                <a:solidFill>
                  <a:schemeClr val="bg1"/>
                </a:solidFill>
                <a:latin typeface="Calibri" panose="020F0502020204030204" pitchFamily="34" charset="0"/>
                <a:cs typeface="Calibri" panose="020F0502020204030204" pitchFamily="34" charset="0"/>
              </a:rPr>
              <a:t>This information will be placed in the key contact list for reference for the  day of event and provided to Employer Champions, West Michigan Works! Sector Leads and quadrant table staff, and the Grand Gallery Information  Desk staff.</a:t>
            </a:r>
            <a:endParaRPr kumimoji="0" lang="en-US"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p:txBody>
      </p:sp>
    </p:spTree>
    <p:extLst>
      <p:ext uri="{BB962C8B-B14F-4D97-AF65-F5344CB8AC3E}">
        <p14:creationId xmlns:p14="http://schemas.microsoft.com/office/powerpoint/2010/main" val="336579333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5BD3E73A-3D6E-8E1F-D4DF-0C2A280F6965}"/>
              </a:ext>
            </a:extLst>
          </p:cNvPr>
          <p:cNvSpPr txBox="1"/>
          <p:nvPr/>
        </p:nvSpPr>
        <p:spPr>
          <a:xfrm>
            <a:off x="4208443" y="0"/>
            <a:ext cx="5985413" cy="68580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000" dirty="0">
                <a:solidFill>
                  <a:schemeClr val="bg1"/>
                </a:solidFill>
                <a:latin typeface="Calibri" panose="020F0502020204030204" pitchFamily="34" charset="0"/>
                <a:cs typeface="Calibri" panose="020F0502020204030204" pitchFamily="34" charset="0"/>
              </a:rPr>
              <a:t>ALL ATTENDEES WILL HAVE AN IDENTIFIER</a:t>
            </a:r>
          </a:p>
          <a:p>
            <a:pPr algn="ctr"/>
            <a:endParaRPr lang="en-US" sz="1200" dirty="0">
              <a:solidFill>
                <a:schemeClr val="bg1"/>
              </a:solidFill>
              <a:latin typeface="Calibri" panose="020F0502020204030204" pitchFamily="34" charset="0"/>
              <a:cs typeface="Calibri" panose="020F0502020204030204" pitchFamily="34" charset="0"/>
            </a:endParaRPr>
          </a:p>
          <a:p>
            <a:r>
              <a:rPr lang="en-US" sz="2800" b="0" dirty="0">
                <a:solidFill>
                  <a:schemeClr val="bg1"/>
                </a:solidFill>
                <a:latin typeface="Calibri" panose="020F0502020204030204" pitchFamily="34" charset="0"/>
                <a:cs typeface="Calibri" panose="020F0502020204030204" pitchFamily="34" charset="0"/>
              </a:rPr>
              <a:t>Anyone without an identifier should be asked to go to the Info Desk.</a:t>
            </a:r>
          </a:p>
          <a:p>
            <a:endParaRPr lang="en-US" sz="2800" b="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Students and school personnel: MICQ lanyards in primary colors with name badges attached.</a:t>
            </a: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Volunteers: MICQ t-shirts </a:t>
            </a:r>
            <a:r>
              <a:rPr lang="en-US" sz="2800" b="0">
                <a:solidFill>
                  <a:schemeClr val="bg1"/>
                </a:solidFill>
                <a:latin typeface="Calibri" panose="020F0502020204030204" pitchFamily="34" charset="0"/>
                <a:cs typeface="Calibri" panose="020F0502020204030204" pitchFamily="34" charset="0"/>
              </a:rPr>
              <a:t>in orange.</a:t>
            </a:r>
            <a:endParaRPr lang="en-US" sz="2800" b="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Exhibitors: MICQ lanyards in white with name badges attached.</a:t>
            </a:r>
          </a:p>
          <a:p>
            <a:pPr marL="285750" indent="-285750">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Tour participants and guests: MICQ lanyards in white with name badges attached.</a:t>
            </a:r>
          </a:p>
          <a:p>
            <a:pPr marL="285750" indent="-285750">
              <a:buFont typeface="Arial" panose="020B0604020202020204" pitchFamily="34" charset="0"/>
              <a:buChar char="•"/>
            </a:pPr>
            <a:endParaRPr lang="en-US" sz="2800" b="1"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800" b="1" dirty="0">
              <a:latin typeface="Calibri" panose="020F0502020204030204" pitchFamily="34" charset="0"/>
              <a:cs typeface="Calibri" panose="020F0502020204030204" pitchFamily="34" charset="0"/>
            </a:endParaRPr>
          </a:p>
          <a:p>
            <a:endParaRPr lang="en-US" sz="2800"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b="1" dirty="0">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555CED54-D97B-5E82-B3DB-7FA47087D25A}"/>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Safety Continued</a:t>
            </a:r>
          </a:p>
        </p:txBody>
      </p:sp>
    </p:spTree>
    <p:extLst>
      <p:ext uri="{BB962C8B-B14F-4D97-AF65-F5344CB8AC3E}">
        <p14:creationId xmlns:p14="http://schemas.microsoft.com/office/powerpoint/2010/main" val="21767336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DAF6-3012-000A-B2B6-9BDB59ECB80C}"/>
              </a:ext>
            </a:extLst>
          </p:cNvPr>
          <p:cNvSpPr txBox="1">
            <a:spLocks/>
          </p:cNvSpPr>
          <p:nvPr/>
        </p:nvSpPr>
        <p:spPr>
          <a:xfrm>
            <a:off x="116840" y="2771015"/>
            <a:ext cx="3733800" cy="131597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a:solidFill>
                  <a:schemeClr val="tx1"/>
                </a:solidFill>
                <a:latin typeface="Century Gothic"/>
              </a:rPr>
              <a:t>The</a:t>
            </a:r>
            <a:endParaRPr lang="en-US" sz="4000">
              <a:solidFill>
                <a:schemeClr val="tx1"/>
              </a:solidFill>
              <a:latin typeface="Century Gothic" panose="020B0502020202020204" pitchFamily="34" charset="0"/>
            </a:endParaRPr>
          </a:p>
          <a:p>
            <a:r>
              <a:rPr lang="en-US" sz="4000">
                <a:solidFill>
                  <a:schemeClr val="tx1"/>
                </a:solidFill>
                <a:latin typeface="Century Gothic"/>
              </a:rPr>
              <a:t>Need</a:t>
            </a:r>
            <a:br>
              <a:rPr lang="en-US" sz="4000" b="1">
                <a:latin typeface="Century Gothic" panose="020B0502020202020204" pitchFamily="34" charset="0"/>
              </a:rPr>
            </a:br>
            <a:endParaRPr lang="en-US" sz="4000" b="1">
              <a:solidFill>
                <a:schemeClr val="tx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D1DE0491-221B-AD97-7E54-9C7C91F4B01D}"/>
              </a:ext>
            </a:extLst>
          </p:cNvPr>
          <p:cNvSpPr txBox="1">
            <a:spLocks/>
          </p:cNvSpPr>
          <p:nvPr/>
        </p:nvSpPr>
        <p:spPr>
          <a:xfrm>
            <a:off x="4634122" y="1409909"/>
            <a:ext cx="7111884" cy="2696197"/>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r>
              <a:rPr lang="en-US" sz="2400" b="0" dirty="0">
                <a:solidFill>
                  <a:schemeClr val="bg1">
                    <a:lumMod val="95000"/>
                    <a:lumOff val="5000"/>
                  </a:schemeClr>
                </a:solidFill>
                <a:latin typeface="Calibri"/>
                <a:cs typeface="Calibri"/>
              </a:rPr>
              <a:t>In the next five years:</a:t>
            </a:r>
            <a:endParaRPr lang="en-US" sz="2400" b="0" dirty="0">
              <a:solidFill>
                <a:schemeClr val="bg1">
                  <a:lumMod val="95000"/>
                  <a:lumOff val="5000"/>
                </a:schemeClr>
              </a:solidFill>
              <a:latin typeface="Century Gothic" panose="020F0302020204030204"/>
              <a:cs typeface="Calibri"/>
            </a:endParaRPr>
          </a:p>
          <a:p>
            <a:pPr marL="342900" indent="-342900" algn="l">
              <a:buFont typeface="Arial" panose="020B0604020202020204" pitchFamily="34" charset="0"/>
              <a:buChar char="•"/>
            </a:pPr>
            <a:r>
              <a:rPr lang="en-US" sz="2400" b="0" dirty="0">
                <a:solidFill>
                  <a:schemeClr val="bg1">
                    <a:lumMod val="95000"/>
                    <a:lumOff val="5000"/>
                  </a:schemeClr>
                </a:solidFill>
                <a:latin typeface="Calibri"/>
                <a:cs typeface="Calibri"/>
              </a:rPr>
              <a:t>Baby Boomers will be approximately 61-80 years old</a:t>
            </a:r>
            <a:endParaRPr lang="en-US" sz="2400" b="0" dirty="0">
              <a:solidFill>
                <a:schemeClr val="bg1">
                  <a:lumMod val="95000"/>
                  <a:lumOff val="5000"/>
                </a:schemeClr>
              </a:solidFill>
              <a:latin typeface="Calibri"/>
              <a:ea typeface="Calibri"/>
              <a:cs typeface="Calibri"/>
            </a:endParaRPr>
          </a:p>
          <a:p>
            <a:pPr marL="342900" indent="-342900" algn="l">
              <a:buFont typeface="Arial" panose="020B0604020202020204" pitchFamily="34" charset="0"/>
              <a:buChar char="•"/>
            </a:pPr>
            <a:r>
              <a:rPr lang="en-US" sz="2400" b="0" dirty="0">
                <a:solidFill>
                  <a:schemeClr val="bg1">
                    <a:lumMod val="95000"/>
                    <a:lumOff val="5000"/>
                  </a:schemeClr>
                </a:solidFill>
                <a:latin typeface="Calibri"/>
                <a:cs typeface="Calibri"/>
              </a:rPr>
              <a:t>The first Gen Xers will become eligible for Social Security and Medicare and begin to retire in 2027</a:t>
            </a:r>
            <a:endParaRPr lang="en-US" sz="2400" b="0" dirty="0">
              <a:solidFill>
                <a:schemeClr val="bg1">
                  <a:lumMod val="95000"/>
                  <a:lumOff val="5000"/>
                </a:schemeClr>
              </a:solidFill>
            </a:endParaRPr>
          </a:p>
          <a:p>
            <a:pPr algn="l"/>
            <a:endParaRPr lang="en-US" sz="1800" b="0" dirty="0">
              <a:solidFill>
                <a:srgbClr val="FFFFFF"/>
              </a:solidFill>
              <a:latin typeface="Century Gothic"/>
              <a:ea typeface="Calibri"/>
              <a:cs typeface="Calibri"/>
            </a:endParaRPr>
          </a:p>
          <a:p>
            <a:pPr algn="l"/>
            <a:r>
              <a:rPr lang="en-US" sz="2400" b="0" dirty="0">
                <a:solidFill>
                  <a:schemeClr val="bg1">
                    <a:lumMod val="95000"/>
                    <a:lumOff val="5000"/>
                  </a:schemeClr>
                </a:solidFill>
                <a:latin typeface="Calibri"/>
                <a:ea typeface="Calibri"/>
                <a:cs typeface="Calibri"/>
              </a:rPr>
              <a:t>We need to add </a:t>
            </a:r>
            <a:r>
              <a:rPr lang="en-US" sz="2400" dirty="0">
                <a:solidFill>
                  <a:schemeClr val="bg1">
                    <a:lumMod val="95000"/>
                    <a:lumOff val="5000"/>
                  </a:schemeClr>
                </a:solidFill>
                <a:latin typeface="Calibri"/>
                <a:ea typeface="Calibri"/>
                <a:cs typeface="Calibri"/>
              </a:rPr>
              <a:t>4.6 million workers every year </a:t>
            </a:r>
            <a:r>
              <a:rPr lang="en-US" sz="2400" b="0" dirty="0">
                <a:solidFill>
                  <a:schemeClr val="bg1">
                    <a:lumMod val="95000"/>
                    <a:lumOff val="5000"/>
                  </a:schemeClr>
                </a:solidFill>
                <a:latin typeface="Calibri"/>
                <a:ea typeface="Calibri"/>
                <a:cs typeface="Calibri"/>
              </a:rPr>
              <a:t>to replace them as they retire</a:t>
            </a:r>
            <a:r>
              <a:rPr lang="en-US" sz="1700" b="0" dirty="0">
                <a:solidFill>
                  <a:schemeClr val="bg1">
                    <a:lumMod val="95000"/>
                    <a:lumOff val="5000"/>
                  </a:schemeClr>
                </a:solidFill>
                <a:latin typeface="Calibri"/>
                <a:ea typeface="Calibri"/>
                <a:cs typeface="Calibri"/>
              </a:rPr>
              <a:t>.</a:t>
            </a:r>
            <a:endParaRPr lang="en-US" dirty="0">
              <a:solidFill>
                <a:schemeClr val="bg1">
                  <a:lumMod val="95000"/>
                  <a:lumOff val="5000"/>
                </a:schemeClr>
              </a:solidFill>
            </a:endParaRPr>
          </a:p>
          <a:p>
            <a:pPr algn="l"/>
            <a:endParaRPr lang="en-US" sz="1800" dirty="0">
              <a:solidFill>
                <a:schemeClr val="bg1">
                  <a:lumMod val="95000"/>
                  <a:lumOff val="5000"/>
                </a:schemeClr>
              </a:solidFill>
            </a:endParaRPr>
          </a:p>
        </p:txBody>
      </p:sp>
      <p:pic>
        <p:nvPicPr>
          <p:cNvPr id="4" name="Picture 3" descr="A picture containing text, sign, dark  Description automatically generated">
            <a:extLst>
              <a:ext uri="{FF2B5EF4-FFF2-40B4-BE49-F238E27FC236}">
                <a16:creationId xmlns:a16="http://schemas.microsoft.com/office/drawing/2014/main" id="{E7B2E514-ED5F-213C-15EA-329A4F76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0000">
            <a:off x="6484357" y="-301658"/>
            <a:ext cx="2968205" cy="2072496"/>
          </a:xfrm>
          <a:prstGeom prst="rect">
            <a:avLst/>
          </a:prstGeom>
        </p:spPr>
      </p:pic>
      <p:sp>
        <p:nvSpPr>
          <p:cNvPr id="7" name="TextBox 6">
            <a:extLst>
              <a:ext uri="{FF2B5EF4-FFF2-40B4-BE49-F238E27FC236}">
                <a16:creationId xmlns:a16="http://schemas.microsoft.com/office/drawing/2014/main" id="{65EAB643-671A-0461-6EC5-E87A4B45F45E}"/>
              </a:ext>
            </a:extLst>
          </p:cNvPr>
          <p:cNvSpPr txBox="1"/>
          <p:nvPr/>
        </p:nvSpPr>
        <p:spPr>
          <a:xfrm>
            <a:off x="4634122" y="3958467"/>
            <a:ext cx="7297421" cy="26776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l"/>
            <a:r>
              <a:rPr lang="en-US" sz="2400" dirty="0">
                <a:solidFill>
                  <a:srgbClr val="3F5766"/>
                </a:solidFill>
                <a:latin typeface="Calibri"/>
                <a:cs typeface="Calibri"/>
              </a:rPr>
              <a:t>What are we doing to ensure they choose a career in: </a:t>
            </a:r>
            <a:endParaRPr lang="en-US" sz="2400" b="0" dirty="0">
              <a:solidFill>
                <a:srgbClr val="000000"/>
              </a:solidFill>
              <a:latin typeface="Calibri"/>
              <a:cs typeface="Calibri"/>
            </a:endParaRPr>
          </a:p>
          <a:p>
            <a:pPr marL="342900" indent="-342900" algn="l">
              <a:buFont typeface="Arial"/>
              <a:buChar char="•"/>
            </a:pPr>
            <a:r>
              <a:rPr lang="en-US" sz="2400" dirty="0">
                <a:solidFill>
                  <a:srgbClr val="3F5766"/>
                </a:solidFill>
                <a:latin typeface="Calibri"/>
                <a:cs typeface="Calibri"/>
              </a:rPr>
              <a:t>Agribusiness</a:t>
            </a:r>
            <a:endParaRPr lang="en-US" sz="2400" b="0" dirty="0">
              <a:solidFill>
                <a:srgbClr val="000000"/>
              </a:solidFill>
              <a:latin typeface="Calibri"/>
              <a:ea typeface="Calibri"/>
              <a:cs typeface="Calibri"/>
            </a:endParaRPr>
          </a:p>
          <a:p>
            <a:pPr marL="342900" indent="-342900" algn="l">
              <a:buFont typeface="Arial"/>
              <a:buChar char="•"/>
            </a:pPr>
            <a:r>
              <a:rPr lang="en-US" sz="2400" dirty="0">
                <a:solidFill>
                  <a:srgbClr val="3F5766"/>
                </a:solidFill>
                <a:latin typeface="Calibri"/>
                <a:cs typeface="Calibri"/>
              </a:rPr>
              <a:t>Hospitality?</a:t>
            </a:r>
            <a:endParaRPr lang="en-US" sz="2400" b="0" dirty="0">
              <a:solidFill>
                <a:srgbClr val="000000"/>
              </a:solidFill>
              <a:latin typeface="Calibri"/>
              <a:ea typeface="Calibri"/>
              <a:cs typeface="Calibri"/>
            </a:endParaRPr>
          </a:p>
          <a:p>
            <a:pPr marL="342900" indent="-342900" algn="l">
              <a:buFont typeface="Arial"/>
              <a:buChar char="•"/>
            </a:pPr>
            <a:r>
              <a:rPr lang="en-US" sz="2400" dirty="0">
                <a:solidFill>
                  <a:srgbClr val="3F5766"/>
                </a:solidFill>
                <a:latin typeface="Calibri"/>
                <a:cs typeface="Calibri"/>
              </a:rPr>
              <a:t>Advanced Manufacturing? </a:t>
            </a:r>
            <a:endParaRPr lang="en-US" sz="2400" b="0" dirty="0">
              <a:solidFill>
                <a:srgbClr val="000000"/>
              </a:solidFill>
              <a:latin typeface="Calibri"/>
              <a:ea typeface="Calibri"/>
              <a:cs typeface="Calibri"/>
            </a:endParaRPr>
          </a:p>
          <a:p>
            <a:pPr marL="342900" indent="-342900" algn="l">
              <a:buFont typeface="Arial"/>
              <a:buChar char="•"/>
            </a:pPr>
            <a:r>
              <a:rPr lang="en-US" sz="2400" dirty="0">
                <a:solidFill>
                  <a:srgbClr val="3F5766"/>
                </a:solidFill>
                <a:latin typeface="Calibri"/>
                <a:cs typeface="Calibri"/>
              </a:rPr>
              <a:t>Information Technology? </a:t>
            </a:r>
            <a:endParaRPr lang="en-US" sz="2400" b="0" dirty="0">
              <a:solidFill>
                <a:srgbClr val="000000"/>
              </a:solidFill>
              <a:latin typeface="Calibri"/>
              <a:ea typeface="Calibri"/>
              <a:cs typeface="Calibri"/>
            </a:endParaRPr>
          </a:p>
          <a:p>
            <a:pPr marL="342900" indent="-342900" algn="l">
              <a:buFont typeface="Arial"/>
              <a:buChar char="•"/>
            </a:pPr>
            <a:r>
              <a:rPr lang="en-US" sz="2400" dirty="0">
                <a:solidFill>
                  <a:srgbClr val="3F5766"/>
                </a:solidFill>
                <a:latin typeface="Calibri"/>
                <a:cs typeface="Calibri"/>
              </a:rPr>
              <a:t>Health Sciences? </a:t>
            </a:r>
            <a:endParaRPr lang="en-US" sz="2400" b="0" dirty="0">
              <a:solidFill>
                <a:srgbClr val="000000"/>
              </a:solidFill>
              <a:latin typeface="Calibri"/>
              <a:ea typeface="Calibri"/>
              <a:cs typeface="Calibri"/>
            </a:endParaRPr>
          </a:p>
          <a:p>
            <a:pPr marL="342900" indent="-342900" algn="l">
              <a:buFont typeface="Arial"/>
              <a:buChar char="•"/>
            </a:pPr>
            <a:r>
              <a:rPr lang="en-US" sz="2400" dirty="0">
                <a:solidFill>
                  <a:srgbClr val="3F5766"/>
                </a:solidFill>
                <a:latin typeface="Calibri"/>
                <a:cs typeface="Calibri"/>
              </a:rPr>
              <a:t>Construction? </a:t>
            </a:r>
            <a:endParaRPr lang="en-US" sz="2400" b="0" dirty="0">
              <a:solidFill>
                <a:srgbClr val="000000"/>
              </a:solidFill>
              <a:latin typeface="Calibri"/>
              <a:ea typeface="Calibri"/>
              <a:cs typeface="Calibri"/>
            </a:endParaRPr>
          </a:p>
        </p:txBody>
      </p:sp>
    </p:spTree>
    <p:extLst>
      <p:ext uri="{BB962C8B-B14F-4D97-AF65-F5344CB8AC3E}">
        <p14:creationId xmlns:p14="http://schemas.microsoft.com/office/powerpoint/2010/main" val="5641387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861B5F19-5006-E945-A844-46D071C18C54}"/>
              </a:ext>
            </a:extLst>
          </p:cNvPr>
          <p:cNvPicPr>
            <a:picLocks noGrp="1" noChangeAspect="1"/>
          </p:cNvPicPr>
          <p:nvPr/>
        </p:nvPicPr>
        <p:blipFill>
          <a:blip r:embed="rId3"/>
          <a:stretch>
            <a:fillRect/>
          </a:stretch>
        </p:blipFill>
        <p:spPr>
          <a:xfrm>
            <a:off x="8323066" y="286795"/>
            <a:ext cx="1597744" cy="3139286"/>
          </a:xfrm>
          <a:prstGeom prst="rect">
            <a:avLst/>
          </a:prstGeom>
        </p:spPr>
      </p:pic>
      <p:pic>
        <p:nvPicPr>
          <p:cNvPr id="4" name="Picture 3">
            <a:extLst>
              <a:ext uri="{FF2B5EF4-FFF2-40B4-BE49-F238E27FC236}">
                <a16:creationId xmlns:a16="http://schemas.microsoft.com/office/drawing/2014/main" id="{9FE5D4F0-09FD-E63B-9CDD-E60CE95FB2E6}"/>
              </a:ext>
            </a:extLst>
          </p:cNvPr>
          <p:cNvPicPr>
            <a:picLocks noChangeAspect="1"/>
          </p:cNvPicPr>
          <p:nvPr/>
        </p:nvPicPr>
        <p:blipFill>
          <a:blip r:embed="rId4"/>
          <a:stretch>
            <a:fillRect/>
          </a:stretch>
        </p:blipFill>
        <p:spPr>
          <a:xfrm>
            <a:off x="4276499" y="510363"/>
            <a:ext cx="2673751" cy="6347637"/>
          </a:xfrm>
          <a:prstGeom prst="rect">
            <a:avLst/>
          </a:prstGeom>
        </p:spPr>
      </p:pic>
      <p:sp>
        <p:nvSpPr>
          <p:cNvPr id="5" name="TextBox 2">
            <a:extLst>
              <a:ext uri="{FF2B5EF4-FFF2-40B4-BE49-F238E27FC236}">
                <a16:creationId xmlns:a16="http://schemas.microsoft.com/office/drawing/2014/main" id="{DD9D5252-966A-114F-3EB1-27D94AB19732}"/>
              </a:ext>
            </a:extLst>
          </p:cNvPr>
          <p:cNvSpPr txBox="1"/>
          <p:nvPr/>
        </p:nvSpPr>
        <p:spPr>
          <a:xfrm>
            <a:off x="6950250" y="3426081"/>
            <a:ext cx="5241750"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800" b="1" dirty="0">
              <a:solidFill>
                <a:schemeClr val="bg1"/>
              </a:solidFill>
            </a:endParaRPr>
          </a:p>
          <a:p>
            <a:r>
              <a:rPr lang="en-US" sz="2800" b="1" dirty="0">
                <a:solidFill>
                  <a:schemeClr val="bg1"/>
                </a:solidFill>
              </a:rPr>
              <a:t>BE SITUATIONALLY AWARE</a:t>
            </a:r>
          </a:p>
          <a:p>
            <a:endParaRPr lang="en-US" sz="2800" b="1" dirty="0">
              <a:solidFill>
                <a:schemeClr val="bg1"/>
              </a:solidFill>
            </a:endParaRPr>
          </a:p>
          <a:p>
            <a:pPr marL="285750" indent="-285750">
              <a:buFont typeface="Arial" panose="020B0604020202020204" pitchFamily="34" charset="0"/>
              <a:buChar char="•"/>
            </a:pPr>
            <a:r>
              <a:rPr lang="en-US" sz="2000" dirty="0">
                <a:solidFill>
                  <a:schemeClr val="bg1"/>
                </a:solidFill>
              </a:rPr>
              <a:t>Note your surroundings</a:t>
            </a:r>
          </a:p>
          <a:p>
            <a:pPr marL="285750" indent="-285750">
              <a:buFont typeface="Arial" panose="020B0604020202020204" pitchFamily="34" charset="0"/>
              <a:buChar char="•"/>
            </a:pPr>
            <a:r>
              <a:rPr lang="en-US" sz="2000" dirty="0">
                <a:solidFill>
                  <a:schemeClr val="bg1"/>
                </a:solidFill>
              </a:rPr>
              <a:t>Locate the closest exits</a:t>
            </a:r>
          </a:p>
          <a:p>
            <a:pPr marL="285750" indent="-285750">
              <a:buFont typeface="Arial" panose="020B0604020202020204" pitchFamily="34" charset="0"/>
              <a:buChar char="•"/>
            </a:pPr>
            <a:r>
              <a:rPr lang="en-US" sz="2000" dirty="0">
                <a:solidFill>
                  <a:schemeClr val="bg1"/>
                </a:solidFill>
              </a:rPr>
              <a:t>Look around and listen for anything that seems out of place</a:t>
            </a:r>
          </a:p>
          <a:p>
            <a:pPr marL="285750" indent="-285750">
              <a:buFont typeface="Arial" panose="020B0604020202020204" pitchFamily="34" charset="0"/>
              <a:buChar char="•"/>
            </a:pPr>
            <a:r>
              <a:rPr lang="en-US" sz="2000" dirty="0">
                <a:solidFill>
                  <a:schemeClr val="bg1"/>
                </a:solidFill>
              </a:rPr>
              <a:t>Use common sense</a:t>
            </a:r>
          </a:p>
          <a:p>
            <a:pPr marL="285750" indent="-285750">
              <a:buFont typeface="Arial" panose="020B0604020202020204" pitchFamily="34" charset="0"/>
              <a:buChar char="•"/>
            </a:pPr>
            <a:r>
              <a:rPr lang="en-US" sz="2000" dirty="0">
                <a:solidFill>
                  <a:schemeClr val="bg1"/>
                </a:solidFill>
              </a:rPr>
              <a:t>If you see something, say something!</a:t>
            </a:r>
            <a:endParaRPr lang="en-US" sz="2000" b="1" dirty="0">
              <a:solidFill>
                <a:schemeClr val="bg1"/>
              </a:solidFill>
            </a:endParaRPr>
          </a:p>
        </p:txBody>
      </p:sp>
      <p:sp>
        <p:nvSpPr>
          <p:cNvPr id="6" name="Title 1">
            <a:extLst>
              <a:ext uri="{FF2B5EF4-FFF2-40B4-BE49-F238E27FC236}">
                <a16:creationId xmlns:a16="http://schemas.microsoft.com/office/drawing/2014/main" id="{CB6E3DDC-5191-C3C3-4F80-CC87D958A94A}"/>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Safety Continued</a:t>
            </a:r>
          </a:p>
        </p:txBody>
      </p:sp>
    </p:spTree>
    <p:extLst>
      <p:ext uri="{BB962C8B-B14F-4D97-AF65-F5344CB8AC3E}">
        <p14:creationId xmlns:p14="http://schemas.microsoft.com/office/powerpoint/2010/main" val="32283726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408749-893C-47AE-521A-8691BB233A0B}"/>
              </a:ext>
            </a:extLst>
          </p:cNvPr>
          <p:cNvSpPr>
            <a:spLocks noGrp="1"/>
          </p:cNvSpPr>
          <p:nvPr/>
        </p:nvSpPr>
        <p:spPr>
          <a:xfrm>
            <a:off x="4497572" y="296061"/>
            <a:ext cx="7540986" cy="352267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a:lnSpc>
                <a:spcPct val="107000"/>
              </a:lnSpc>
              <a:spcBef>
                <a:spcPts val="600"/>
              </a:spcBef>
              <a:spcAft>
                <a:spcPts val="600"/>
              </a:spcAft>
              <a:buClr>
                <a:srgbClr val="C41E3A"/>
              </a:buClr>
              <a:buFont typeface="Wingdings" panose="05000000000000000000" pitchFamily="2" charset="2"/>
              <a:buChar char="q"/>
            </a:pPr>
            <a:r>
              <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rPr>
              <a:t> Be likeable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rPr>
              <a:t> Show some enthusiasm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rPr>
              <a:t> Keep it simple and jargon-free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i="0" u="none" strike="noStrike">
                <a:solidFill>
                  <a:schemeClr val="bg1"/>
                </a:solidFill>
                <a:effectLst/>
                <a:latin typeface="Calibri" panose="020F0502020204030204" pitchFamily="34" charset="0"/>
                <a:cs typeface="Calibri" panose="020F0502020204030204" pitchFamily="34" charset="0"/>
              </a:rPr>
              <a:t> Explain the why, not just the what </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i="0" u="none" strike="noStrike">
                <a:solidFill>
                  <a:schemeClr val="bg1"/>
                </a:solidFill>
                <a:effectLst/>
                <a:latin typeface="Calibri" panose="020F0502020204030204" pitchFamily="34" charset="0"/>
                <a:cs typeface="Calibri" panose="020F0502020204030204" pitchFamily="34" charset="0"/>
              </a:rPr>
              <a:t> Make it a conversation, not a speech</a:t>
            </a:r>
          </a:p>
          <a:p>
            <a:pPr marL="274320" marR="0" lvl="0">
              <a:lnSpc>
                <a:spcPct val="107000"/>
              </a:lnSpc>
              <a:spcBef>
                <a:spcPts val="600"/>
              </a:spcBef>
              <a:spcAft>
                <a:spcPts val="600"/>
              </a:spcAft>
              <a:buClr>
                <a:srgbClr val="C41E3A"/>
              </a:buClr>
              <a:buFont typeface="Wingdings" panose="05000000000000000000" pitchFamily="2" charset="2"/>
              <a:buChar char="q"/>
            </a:pPr>
            <a:r>
              <a:rPr lang="en-US" sz="2800" b="0">
                <a:solidFill>
                  <a:schemeClr val="bg1"/>
                </a:solidFill>
                <a:latin typeface="Calibri" panose="020F0502020204030204" pitchFamily="34" charset="0"/>
                <a:cs typeface="Calibri" panose="020F0502020204030204" pitchFamily="34" charset="0"/>
              </a:rPr>
              <a:t> G</a:t>
            </a:r>
            <a:r>
              <a:rPr lang="en-US" sz="2800" b="0" i="0" u="none" strike="noStrike">
                <a:solidFill>
                  <a:schemeClr val="bg1"/>
                </a:solidFill>
                <a:effectLst/>
                <a:latin typeface="Calibri" panose="020F0502020204030204" pitchFamily="34" charset="0"/>
                <a:cs typeface="Calibri" panose="020F0502020204030204" pitchFamily="34" charset="0"/>
              </a:rPr>
              <a:t>ive them something worth remembering</a:t>
            </a:r>
            <a:endPar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4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None/>
            </a:pPr>
            <a:endParaRPr lang="en-US" sz="2400" b="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901700" lvl="2" indent="0">
              <a:buNone/>
            </a:pPr>
            <a:endParaRPr lang="en-US" sz="2400" b="0">
              <a:solidFill>
                <a:schemeClr val="bg1"/>
              </a:solidFill>
              <a:latin typeface="Calibri" panose="020F0502020204030204" pitchFamily="34" charset="0"/>
              <a:cs typeface="Calibri" panose="020F0502020204030204" pitchFamily="34" charset="0"/>
            </a:endParaRPr>
          </a:p>
          <a:p>
            <a:pPr marL="901700" lvl="2" indent="0">
              <a:spcBef>
                <a:spcPts val="0"/>
              </a:spcBef>
              <a:spcAft>
                <a:spcPts val="0"/>
              </a:spcAft>
              <a:buNone/>
            </a:pPr>
            <a:r>
              <a:rPr lang="en-US" sz="2400" b="0">
                <a:solidFill>
                  <a:schemeClr val="bg1"/>
                </a:solidFill>
                <a:latin typeface="Calibri" panose="020F0502020204030204" pitchFamily="34" charset="0"/>
                <a:cs typeface="Calibri" panose="020F0502020204030204" pitchFamily="34" charset="0"/>
              </a:rPr>
              <a:t>	</a:t>
            </a:r>
          </a:p>
          <a:p>
            <a:pPr marL="1450023" lvl="4" indent="-182563">
              <a:buFont typeface="Wingdings" panose="05000000000000000000" pitchFamily="2" charset="2"/>
              <a:buChar char="§"/>
            </a:pPr>
            <a:endParaRPr lang="en-US" sz="2400" b="0">
              <a:solidFill>
                <a:schemeClr val="bg1"/>
              </a:solidFill>
              <a:latin typeface="Calibri" panose="020F0502020204030204" pitchFamily="34" charset="0"/>
              <a:cs typeface="Calibri" panose="020F0502020204030204" pitchFamily="34" charset="0"/>
            </a:endParaRPr>
          </a:p>
          <a:p>
            <a:pPr marL="1267460" lvl="4" indent="0">
              <a:buNone/>
            </a:pPr>
            <a:endParaRPr lang="en-US" sz="2400" b="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897EBC2A-AB8C-40FD-02AC-1A4A15F567AC}"/>
              </a:ext>
            </a:extLst>
          </p:cNvPr>
          <p:cNvSpPr txBox="1">
            <a:spLocks/>
          </p:cNvSpPr>
          <p:nvPr/>
        </p:nvSpPr>
        <p:spPr>
          <a:xfrm>
            <a:off x="153442" y="20574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Engagement Tips</a:t>
            </a:r>
          </a:p>
        </p:txBody>
      </p:sp>
      <p:pic>
        <p:nvPicPr>
          <p:cNvPr id="1028" name="Picture 4" descr="College of Business Career Fair - University of Louisville - College of  Business : University of Louisville – College of Business">
            <a:extLst>
              <a:ext uri="{FF2B5EF4-FFF2-40B4-BE49-F238E27FC236}">
                <a16:creationId xmlns:a16="http://schemas.microsoft.com/office/drawing/2014/main" id="{4ABA7016-854A-4D5D-9C04-0EAF7B352F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38" b="9160"/>
          <a:stretch/>
        </p:blipFill>
        <p:spPr bwMode="auto">
          <a:xfrm>
            <a:off x="5074347" y="3972452"/>
            <a:ext cx="6165739" cy="288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1938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F63B869-ED6F-AF09-C8B3-454B20C16784}"/>
              </a:ext>
            </a:extLst>
          </p:cNvPr>
          <p:cNvSpPr>
            <a:spLocks noGrp="1"/>
          </p:cNvSpPr>
          <p:nvPr/>
        </p:nvSpPr>
        <p:spPr>
          <a:xfrm>
            <a:off x="4379306" y="768736"/>
            <a:ext cx="4457550" cy="18619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274320">
              <a:lnSpc>
                <a:spcPct val="107000"/>
              </a:lnSpc>
              <a:spcBef>
                <a:spcPts val="600"/>
              </a:spcBef>
              <a:spcAft>
                <a:spcPts val="600"/>
              </a:spcAft>
              <a:buClr>
                <a:srgbClr val="C41E3A"/>
              </a:buClr>
              <a:buFont typeface="+mj-lt"/>
              <a:buAutoNum type="arabicPeriod"/>
            </a:pPr>
            <a:r>
              <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rPr>
              <a:t> Practice in a mirror first</a:t>
            </a:r>
          </a:p>
          <a:p>
            <a:pPr marL="342900" marR="0" lvl="0" indent="-274320">
              <a:lnSpc>
                <a:spcPct val="107000"/>
              </a:lnSpc>
              <a:spcBef>
                <a:spcPts val="600"/>
              </a:spcBef>
              <a:spcAft>
                <a:spcPts val="600"/>
              </a:spcAft>
              <a:buClr>
                <a:srgbClr val="C41E3A"/>
              </a:buClr>
              <a:buFont typeface="+mj-lt"/>
              <a:buAutoNum type="arabicPeriod"/>
            </a:pPr>
            <a:r>
              <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rPr>
              <a:t> Practice with a colleague</a:t>
            </a:r>
          </a:p>
          <a:p>
            <a:pPr marL="342900" marR="0" lvl="0" indent="-274320">
              <a:lnSpc>
                <a:spcPct val="107000"/>
              </a:lnSpc>
              <a:spcBef>
                <a:spcPts val="600"/>
              </a:spcBef>
              <a:spcAft>
                <a:spcPts val="600"/>
              </a:spcAft>
              <a:buClr>
                <a:srgbClr val="C41E3A"/>
              </a:buClr>
              <a:buFont typeface="+mj-lt"/>
              <a:buAutoNum type="arabicPeriod"/>
            </a:pPr>
            <a:r>
              <a:rPr lang="en-US" sz="2800" b="0">
                <a:solidFill>
                  <a:schemeClr val="bg1"/>
                </a:solidFill>
                <a:effectLst/>
                <a:latin typeface="Calibri" panose="020F0502020204030204" pitchFamily="34" charset="0"/>
                <a:ea typeface="Calibri" panose="020F0502020204030204" pitchFamily="34" charset="0"/>
                <a:cs typeface="Calibri" panose="020F0502020204030204" pitchFamily="34" charset="0"/>
              </a:rPr>
              <a:t> Practice scenarios</a:t>
            </a:r>
            <a:endParaRPr lang="en-US" sz="2800" b="0">
              <a:solidFill>
                <a:schemeClr val="bg1"/>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A8C9E83-80FB-C3DF-C166-FB469C7BE521}"/>
              </a:ext>
            </a:extLst>
          </p:cNvPr>
          <p:cNvSpPr txBox="1">
            <a:spLocks/>
          </p:cNvSpPr>
          <p:nvPr/>
        </p:nvSpPr>
        <p:spPr>
          <a:xfrm>
            <a:off x="153442" y="20574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Engagement Tips</a:t>
            </a:r>
          </a:p>
        </p:txBody>
      </p:sp>
      <p:pic>
        <p:nvPicPr>
          <p:cNvPr id="2052" name="Picture 4" descr="Man At Home Practising Giving Speech Or Presentation In Bathroom Mirror  Stock Photo - Download Image Now - iStock">
            <a:extLst>
              <a:ext uri="{FF2B5EF4-FFF2-40B4-BE49-F238E27FC236}">
                <a16:creationId xmlns:a16="http://schemas.microsoft.com/office/drawing/2014/main" id="{382CC2D7-649B-45A0-B8DE-04EB4138A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856" y="0"/>
            <a:ext cx="3355144" cy="22367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6 Sales Role Play Exercises to Try with Your Reps | Brainshark">
            <a:extLst>
              <a:ext uri="{FF2B5EF4-FFF2-40B4-BE49-F238E27FC236}">
                <a16:creationId xmlns:a16="http://schemas.microsoft.com/office/drawing/2014/main" id="{7B7D13E0-964A-4C2C-ADD4-B50BDC64E5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012"/>
          <a:stretch/>
        </p:blipFill>
        <p:spPr bwMode="auto">
          <a:xfrm>
            <a:off x="4204741" y="3263704"/>
            <a:ext cx="7987259" cy="359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5650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DDB4B0-E0BE-AC3C-CBD7-622EBFD40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252" y="248560"/>
            <a:ext cx="6074274" cy="65664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781918-ADFA-1023-33B8-9486A352EE8C}"/>
              </a:ext>
            </a:extLst>
          </p:cNvPr>
          <p:cNvSpPr txBox="1">
            <a:spLocks/>
          </p:cNvSpPr>
          <p:nvPr/>
        </p:nvSpPr>
        <p:spPr>
          <a:xfrm>
            <a:off x="153442" y="20574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Engagement Tips</a:t>
            </a:r>
          </a:p>
        </p:txBody>
      </p:sp>
    </p:spTree>
    <p:extLst>
      <p:ext uri="{BB962C8B-B14F-4D97-AF65-F5344CB8AC3E}">
        <p14:creationId xmlns:p14="http://schemas.microsoft.com/office/powerpoint/2010/main" val="21340056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BAE1C-AB77-9A8C-8488-92B89E261FAE}"/>
              </a:ext>
            </a:extLst>
          </p:cNvPr>
          <p:cNvSpPr txBox="1"/>
          <p:nvPr/>
        </p:nvSpPr>
        <p:spPr>
          <a:xfrm>
            <a:off x="4705565" y="117693"/>
            <a:ext cx="7332993" cy="67403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1" indent="0" algn="l" rtl="0" fontAlgn="base"/>
            <a:r>
              <a:rPr lang="en-US" sz="2400" i="0" u="none" strike="noStrike" dirty="0">
                <a:solidFill>
                  <a:srgbClr val="000000"/>
                </a:solidFill>
                <a:effectLst/>
                <a:latin typeface="Calibri" panose="020F0502020204030204" pitchFamily="34" charset="0"/>
                <a:cs typeface="Calibri" panose="020F0502020204030204" pitchFamily="34" charset="0"/>
              </a:rPr>
              <a:t>Concession stand </a:t>
            </a:r>
            <a:r>
              <a:rPr lang="en-US" sz="2400" b="0" i="0" u="none" strike="noStrike" dirty="0">
                <a:solidFill>
                  <a:srgbClr val="000000"/>
                </a:solidFill>
                <a:effectLst/>
                <a:latin typeface="Calibri" panose="020F0502020204030204" pitchFamily="34" charset="0"/>
                <a:cs typeface="Calibri" panose="020F0502020204030204" pitchFamily="34" charset="0"/>
              </a:rPr>
              <a:t>at the DeVos Place will be open to purchase concessions from:</a:t>
            </a:r>
            <a:r>
              <a:rPr lang="en-US" sz="2400" b="0" i="0" dirty="0">
                <a:solidFill>
                  <a:srgbClr val="000000"/>
                </a:solidFill>
                <a:effectLst/>
                <a:latin typeface="Calibri" panose="020F0502020204030204" pitchFamily="34" charset="0"/>
                <a:cs typeface="Calibri" panose="020F0502020204030204" pitchFamily="34" charset="0"/>
              </a:rPr>
              <a:t>​</a:t>
            </a:r>
          </a:p>
          <a:p>
            <a:pPr lvl="1" indent="0" algn="l" rtl="0" fontAlgn="base"/>
            <a:r>
              <a:rPr lang="en-US" sz="2400" b="0" i="0" u="none" strike="noStrike" dirty="0">
                <a:solidFill>
                  <a:srgbClr val="000000"/>
                </a:solidFill>
                <a:effectLst/>
                <a:latin typeface="Calibri" panose="020F0502020204030204" pitchFamily="34" charset="0"/>
                <a:cs typeface="Calibri" panose="020F0502020204030204" pitchFamily="34" charset="0"/>
              </a:rPr>
              <a:t>	</a:t>
            </a:r>
            <a:r>
              <a:rPr lang="en-US" sz="2400" b="0" dirty="0">
                <a:solidFill>
                  <a:srgbClr val="000000"/>
                </a:solidFill>
                <a:latin typeface="Calibri" panose="020F0502020204030204" pitchFamily="34" charset="0"/>
                <a:cs typeface="Calibri" panose="020F0502020204030204" pitchFamily="34" charset="0"/>
              </a:rPr>
              <a:t>6:</a:t>
            </a:r>
            <a:r>
              <a:rPr lang="en-US" sz="2400" b="0" i="0" u="none" strike="noStrike" dirty="0">
                <a:solidFill>
                  <a:srgbClr val="000000"/>
                </a:solidFill>
                <a:effectLst/>
                <a:latin typeface="Calibri" panose="020F0502020204030204" pitchFamily="34" charset="0"/>
                <a:cs typeface="Calibri" panose="020F0502020204030204" pitchFamily="34" charset="0"/>
              </a:rPr>
              <a:t>30</a:t>
            </a:r>
            <a:r>
              <a:rPr lang="en-US" sz="2400" b="0" dirty="0">
                <a:solidFill>
                  <a:srgbClr val="000000"/>
                </a:solidFill>
                <a:latin typeface="Calibri" panose="020F0502020204030204" pitchFamily="34" charset="0"/>
                <a:cs typeface="Calibri" panose="020F0502020204030204" pitchFamily="34" charset="0"/>
              </a:rPr>
              <a:t>am -  8:30am </a:t>
            </a:r>
            <a:r>
              <a:rPr lang="en-US" sz="2400" b="0" i="0" u="none" strike="noStrike" dirty="0">
                <a:solidFill>
                  <a:srgbClr val="000000"/>
                </a:solidFill>
                <a:effectLst/>
                <a:latin typeface="Calibri" panose="020F0502020204030204" pitchFamily="34" charset="0"/>
                <a:cs typeface="Calibri" panose="020F0502020204030204" pitchFamily="34" charset="0"/>
              </a:rPr>
              <a:t>on May 20</a:t>
            </a:r>
          </a:p>
          <a:p>
            <a:pPr lvl="1" algn="l" rtl="0" fontAlgn="base">
              <a:buFont typeface="Arial" panose="020B0604020202020204" pitchFamily="34" charset="0"/>
              <a:buChar char="•"/>
            </a:pPr>
            <a:endParaRPr lang="en-US" sz="2400" b="0" dirty="0">
              <a:solidFill>
                <a:srgbClr val="000000"/>
              </a:solidFill>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Vehicle Display – Fire Marshal Inspection</a:t>
            </a:r>
            <a:r>
              <a:rPr lang="en-US" sz="2400" b="0" i="0" dirty="0">
                <a:solidFill>
                  <a:srgbClr val="000000"/>
                </a:solidFill>
                <a:effectLst/>
                <a:latin typeface="Calibri" panose="020F0502020204030204" pitchFamily="34" charset="0"/>
                <a:cs typeface="Calibri" panose="020F0502020204030204" pitchFamily="34" charset="0"/>
              </a:rPr>
              <a:t>​</a:t>
            </a:r>
            <a:endParaRPr lang="en-US" sz="2400" b="0" dirty="0">
              <a:solidFill>
                <a:srgbClr val="000000"/>
              </a:solidFill>
              <a:latin typeface="Calibri" panose="020F0502020204030204" pitchFamily="34" charset="0"/>
              <a:cs typeface="Calibri" panose="020F0502020204030204" pitchFamily="34" charset="0"/>
            </a:endParaRPr>
          </a:p>
          <a:p>
            <a:pPr lvl="2" algn="l" rtl="0"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Fire Marshal will inspect at 3pm</a:t>
            </a:r>
          </a:p>
          <a:p>
            <a:pPr lvl="2" algn="l" rtl="0" fontAlgn="base">
              <a:buFont typeface="Arial" panose="020B0604020202020204" pitchFamily="34" charset="0"/>
              <a:buChar char="•"/>
            </a:pPr>
            <a:r>
              <a:rPr lang="en-US" sz="2400" b="0" dirty="0">
                <a:solidFill>
                  <a:srgbClr val="000000"/>
                </a:solidFill>
                <a:latin typeface="Calibri" panose="020F0502020204030204" pitchFamily="34" charset="0"/>
                <a:cs typeface="Calibri" panose="020F0502020204030204" pitchFamily="34" charset="0"/>
              </a:rPr>
              <a:t>Power should be fully hooked up to each exhibit</a:t>
            </a:r>
          </a:p>
          <a:p>
            <a:pPr lvl="2" algn="l" rtl="0"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Exhibitors should </a:t>
            </a:r>
            <a:r>
              <a:rPr lang="en-US" sz="2400" b="0" dirty="0">
                <a:solidFill>
                  <a:srgbClr val="000000"/>
                </a:solidFill>
                <a:latin typeface="Calibri" panose="020F0502020204030204" pitchFamily="34" charset="0"/>
                <a:cs typeface="Calibri" panose="020F0502020204030204" pitchFamily="34" charset="0"/>
              </a:rPr>
              <a:t>have someone at their exhibit</a:t>
            </a:r>
            <a:endParaRPr lang="en-US" sz="2400" b="0" i="0" dirty="0">
              <a:solidFill>
                <a:srgbClr val="000000"/>
              </a:solidFill>
              <a:effectLst/>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r>
              <a:rPr lang="en-US" sz="2400" b="0" i="0" u="none" strike="noStrike" dirty="0">
                <a:solidFill>
                  <a:srgbClr val="000000"/>
                </a:solidFill>
                <a:effectLst/>
                <a:latin typeface="Calibri" panose="020F0502020204030204" pitchFamily="34" charset="0"/>
                <a:cs typeface="Calibri" panose="020F0502020204030204" pitchFamily="34" charset="0"/>
              </a:rPr>
              <a:t>Volunteer Survey</a:t>
            </a:r>
            <a:r>
              <a:rPr lang="en-US" sz="2400" b="0" i="0" dirty="0">
                <a:solidFill>
                  <a:srgbClr val="000000"/>
                </a:solidFill>
                <a:effectLst/>
                <a:latin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cs typeface="Calibri" panose="020F0502020204030204" pitchFamily="34" charset="0"/>
              </a:rPr>
              <a:t>Tell us what you think! In order to enhance the next MiCareerQuest experience, we depend on feedback from you. </a:t>
            </a:r>
            <a:r>
              <a:rPr lang="en-US" sz="2400" b="0" i="0" dirty="0">
                <a:solidFill>
                  <a:srgbClr val="000000"/>
                </a:solidFill>
                <a:effectLst/>
                <a:latin typeface="Calibri" panose="020F0502020204030204" pitchFamily="34" charset="0"/>
                <a:cs typeface="Calibri" panose="020F0502020204030204" pitchFamily="34" charset="0"/>
              </a:rPr>
              <a:t>​</a:t>
            </a:r>
            <a:r>
              <a:rPr lang="en-US" sz="2400" b="0" i="0" u="none" strike="noStrike" dirty="0">
                <a:solidFill>
                  <a:srgbClr val="000000"/>
                </a:solidFill>
                <a:effectLst/>
                <a:latin typeface="Calibri" panose="020F0502020204030204" pitchFamily="34" charset="0"/>
                <a:cs typeface="Calibri" panose="020F0502020204030204" pitchFamily="34" charset="0"/>
              </a:rPr>
              <a:t>An electronic survey will be emailed to you immediately following the event. Your input is critically important. </a:t>
            </a:r>
            <a:r>
              <a:rPr lang="en-US" sz="2400" b="0" i="0" dirty="0">
                <a:solidFill>
                  <a:srgbClr val="000000"/>
                </a:solidFill>
                <a:effectLst/>
                <a:latin typeface="Calibri" panose="020F0502020204030204" pitchFamily="34" charset="0"/>
                <a:cs typeface="Calibri" panose="020F0502020204030204" pitchFamily="34" charset="0"/>
              </a:rPr>
              <a:t>​</a:t>
            </a:r>
          </a:p>
          <a:p>
            <a:pPr lvl="1" algn="l" rtl="0" fontAlgn="base">
              <a:buFont typeface="Arial" panose="020B0604020202020204" pitchFamily="34" charset="0"/>
              <a:buChar char="•"/>
            </a:pPr>
            <a:endParaRPr lang="en-US" sz="2400" b="0" dirty="0">
              <a:solidFill>
                <a:srgbClr val="000000"/>
              </a:solidFill>
              <a:latin typeface="Calibri" panose="020F0502020204030204" pitchFamily="34" charset="0"/>
              <a:cs typeface="Calibri" panose="020F0502020204030204" pitchFamily="34" charset="0"/>
            </a:endParaRPr>
          </a:p>
          <a:p>
            <a:pPr lvl="1" algn="l" rtl="0" fontAlgn="base">
              <a:buFont typeface="Arial" panose="020B0604020202020204" pitchFamily="34" charset="0"/>
              <a:buChar char="•"/>
            </a:pPr>
            <a:r>
              <a:rPr lang="en-US" sz="2400" b="0" i="0" dirty="0">
                <a:solidFill>
                  <a:srgbClr val="000000"/>
                </a:solidFill>
                <a:effectLst/>
                <a:latin typeface="Calibri" panose="020F0502020204030204" pitchFamily="34" charset="0"/>
                <a:cs typeface="Calibri" panose="020F0502020204030204" pitchFamily="34" charset="0"/>
              </a:rPr>
              <a:t>NOTE: Due to budget constraints, we are unable to provide a post-event happy hour</a:t>
            </a:r>
          </a:p>
          <a:p>
            <a:pPr lvl="1" algn="l" rtl="0" fontAlgn="base">
              <a:buFont typeface="Arial" panose="020B0604020202020204" pitchFamily="34" charset="0"/>
              <a:buChar char="•"/>
            </a:pPr>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9152FBD4-8E82-6E3B-B5DA-BB8796303AA3}"/>
              </a:ext>
            </a:extLst>
          </p:cNvPr>
          <p:cNvSpPr txBox="1">
            <a:spLocks/>
          </p:cNvSpPr>
          <p:nvPr/>
        </p:nvSpPr>
        <p:spPr>
          <a:xfrm>
            <a:off x="153442"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a:solidFill>
                  <a:schemeClr val="tx1"/>
                </a:solidFill>
                <a:latin typeface="Century Gothic" panose="020B0502020202020204" pitchFamily="34" charset="0"/>
              </a:rPr>
              <a:t>More information</a:t>
            </a:r>
          </a:p>
        </p:txBody>
      </p:sp>
    </p:spTree>
    <p:extLst>
      <p:ext uri="{BB962C8B-B14F-4D97-AF65-F5344CB8AC3E}">
        <p14:creationId xmlns:p14="http://schemas.microsoft.com/office/powerpoint/2010/main" val="39153809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304800" y="3086100"/>
            <a:ext cx="3352800" cy="685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panose="020B0502020202020204" pitchFamily="34" charset="0"/>
              </a:rPr>
              <a:t>Questions?</a:t>
            </a:r>
            <a:endParaRPr lang="en-US" sz="4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1621584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508000" y="3086100"/>
            <a:ext cx="33528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a:rPr>
              <a:t>THANK YOU!</a:t>
            </a:r>
            <a:endParaRPr lang="en-US" sz="4000" b="1">
              <a:solidFill>
                <a:schemeClr val="tx1"/>
              </a:solidFill>
              <a:latin typeface="Century Gothic" panose="020B0502020202020204" pitchFamily="34" charset="0"/>
            </a:endParaRPr>
          </a:p>
        </p:txBody>
      </p:sp>
      <p:pic>
        <p:nvPicPr>
          <p:cNvPr id="8" name="Picture Placeholder 7" descr="A crowd of people  Description automatically generated with low confidence">
            <a:extLst>
              <a:ext uri="{FF2B5EF4-FFF2-40B4-BE49-F238E27FC236}">
                <a16:creationId xmlns:a16="http://schemas.microsoft.com/office/drawing/2014/main" id="{AF9A71EB-F3D1-BEF8-8A0E-CADF5A37FE7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2598" b="22598"/>
          <a:stretch>
            <a:fillRect/>
          </a:stretch>
        </p:blipFill>
        <p:spPr/>
      </p:pic>
      <p:sp>
        <p:nvSpPr>
          <p:cNvPr id="9" name="Title 1">
            <a:extLst>
              <a:ext uri="{FF2B5EF4-FFF2-40B4-BE49-F238E27FC236}">
                <a16:creationId xmlns:a16="http://schemas.microsoft.com/office/drawing/2014/main" id="{778AD458-66A4-4237-6D77-70B33797B645}"/>
              </a:ext>
            </a:extLst>
          </p:cNvPr>
          <p:cNvSpPr txBox="1">
            <a:spLocks/>
          </p:cNvSpPr>
          <p:nvPr/>
        </p:nvSpPr>
        <p:spPr>
          <a:xfrm>
            <a:off x="839971" y="4600058"/>
            <a:ext cx="10621927" cy="10414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5400" b="1" dirty="0">
                <a:solidFill>
                  <a:schemeClr val="accent2"/>
                </a:solidFill>
                <a:latin typeface="Century Gothic" panose="020B0502020202020204" pitchFamily="34" charset="0"/>
              </a:rPr>
              <a:t>THANK YOU!</a:t>
            </a:r>
          </a:p>
          <a:p>
            <a:r>
              <a:rPr lang="en-US" sz="4400" dirty="0">
                <a:solidFill>
                  <a:schemeClr val="accent2"/>
                </a:solidFill>
                <a:latin typeface="Century Gothic" panose="020B0502020202020204" pitchFamily="34" charset="0"/>
              </a:rPr>
              <a:t>Volunteers – Pick up T-Shirts</a:t>
            </a:r>
          </a:p>
        </p:txBody>
      </p:sp>
    </p:spTree>
    <p:extLst>
      <p:ext uri="{BB962C8B-B14F-4D97-AF65-F5344CB8AC3E}">
        <p14:creationId xmlns:p14="http://schemas.microsoft.com/office/powerpoint/2010/main" val="15192396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FF7C5B-C1CD-A677-7D3A-24033375AC99}"/>
              </a:ext>
            </a:extLst>
          </p:cNvPr>
          <p:cNvPicPr>
            <a:picLocks noChangeAspect="1"/>
          </p:cNvPicPr>
          <p:nvPr/>
        </p:nvPicPr>
        <p:blipFill>
          <a:blip r:embed="rId3"/>
          <a:stretch>
            <a:fillRect/>
          </a:stretch>
        </p:blipFill>
        <p:spPr>
          <a:xfrm rot="394283">
            <a:off x="7320997" y="58671"/>
            <a:ext cx="4296472" cy="5732174"/>
          </a:xfrm>
          <a:prstGeom prst="rect">
            <a:avLst/>
          </a:prstGeom>
        </p:spPr>
      </p:pic>
      <p:sp>
        <p:nvSpPr>
          <p:cNvPr id="2" name="Title 3">
            <a:extLst>
              <a:ext uri="{FF2B5EF4-FFF2-40B4-BE49-F238E27FC236}">
                <a16:creationId xmlns:a16="http://schemas.microsoft.com/office/drawing/2014/main" id="{B8CCA839-55B7-C8D8-9922-859640E88AF9}"/>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a:solidFill>
                  <a:schemeClr val="accent1"/>
                </a:solidFill>
              </a:rPr>
              <a:t>Industry Talent Councils </a:t>
            </a:r>
          </a:p>
        </p:txBody>
      </p:sp>
      <p:pic>
        <p:nvPicPr>
          <p:cNvPr id="6" name="Picture 5">
            <a:extLst>
              <a:ext uri="{FF2B5EF4-FFF2-40B4-BE49-F238E27FC236}">
                <a16:creationId xmlns:a16="http://schemas.microsoft.com/office/drawing/2014/main" id="{780C14CF-66A5-21B4-A4FE-6BF18964AF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34" y="1809234"/>
            <a:ext cx="2169419" cy="916061"/>
          </a:xfrm>
          <a:prstGeom prst="rect">
            <a:avLst/>
          </a:prstGeom>
        </p:spPr>
      </p:pic>
      <p:pic>
        <p:nvPicPr>
          <p:cNvPr id="8" name="Picture 7">
            <a:extLst>
              <a:ext uri="{FF2B5EF4-FFF2-40B4-BE49-F238E27FC236}">
                <a16:creationId xmlns:a16="http://schemas.microsoft.com/office/drawing/2014/main" id="{BDE85905-0C9E-DCF7-1705-B30DFFB3FC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7133" y="1935967"/>
            <a:ext cx="2346368" cy="628650"/>
          </a:xfrm>
          <a:prstGeom prst="rect">
            <a:avLst/>
          </a:prstGeom>
        </p:spPr>
      </p:pic>
      <p:pic>
        <p:nvPicPr>
          <p:cNvPr id="10" name="Picture 9">
            <a:extLst>
              <a:ext uri="{FF2B5EF4-FFF2-40B4-BE49-F238E27FC236}">
                <a16:creationId xmlns:a16="http://schemas.microsoft.com/office/drawing/2014/main" id="{934AC776-28E7-086A-890F-A8B67921D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686" y="4958818"/>
            <a:ext cx="2313262" cy="800100"/>
          </a:xfrm>
          <a:prstGeom prst="rect">
            <a:avLst/>
          </a:prstGeom>
        </p:spPr>
      </p:pic>
      <p:pic>
        <p:nvPicPr>
          <p:cNvPr id="13" name="Picture 12">
            <a:extLst>
              <a:ext uri="{FF2B5EF4-FFF2-40B4-BE49-F238E27FC236}">
                <a16:creationId xmlns:a16="http://schemas.microsoft.com/office/drawing/2014/main" id="{3138049C-4483-F87C-823B-47F7BF9347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869" y="5245936"/>
            <a:ext cx="3486150" cy="413759"/>
          </a:xfrm>
          <a:prstGeom prst="rect">
            <a:avLst/>
          </a:prstGeom>
        </p:spPr>
      </p:pic>
      <p:pic>
        <p:nvPicPr>
          <p:cNvPr id="16" name="Picture 15" descr="Logo  Description automatically generated">
            <a:extLst>
              <a:ext uri="{FF2B5EF4-FFF2-40B4-BE49-F238E27FC236}">
                <a16:creationId xmlns:a16="http://schemas.microsoft.com/office/drawing/2014/main" id="{66F25FB0-2A16-A2C8-BF50-9438676634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341" y="3067122"/>
            <a:ext cx="2461206" cy="1836987"/>
          </a:xfrm>
          <a:prstGeom prst="rect">
            <a:avLst/>
          </a:prstGeom>
        </p:spPr>
      </p:pic>
      <p:sp>
        <p:nvSpPr>
          <p:cNvPr id="18" name="Content Placeholder 2">
            <a:extLst>
              <a:ext uri="{FF2B5EF4-FFF2-40B4-BE49-F238E27FC236}">
                <a16:creationId xmlns:a16="http://schemas.microsoft.com/office/drawing/2014/main" id="{D5A6AF06-C6D4-BE34-583F-557C2BE52732}"/>
              </a:ext>
            </a:extLst>
          </p:cNvPr>
          <p:cNvSpPr>
            <a:spLocks noGrp="1"/>
          </p:cNvSpPr>
          <p:nvPr/>
        </p:nvSpPr>
        <p:spPr>
          <a:xfrm>
            <a:off x="4778830" y="5992504"/>
            <a:ext cx="7234071" cy="532594"/>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a:solidFill>
                  <a:schemeClr val="bg1"/>
                </a:solidFill>
                <a:latin typeface="Calibri"/>
                <a:ea typeface="Calibri"/>
                <a:cs typeface="Arial"/>
              </a:rPr>
              <a:t>The data-based </a:t>
            </a:r>
            <a:r>
              <a:rPr lang="en-US" sz="1800">
                <a:solidFill>
                  <a:schemeClr val="bg1"/>
                </a:solidFill>
                <a:latin typeface="Calibri"/>
                <a:ea typeface="Calibri"/>
                <a:cs typeface="Arial"/>
                <a:hlinkClick r:id="rId9">
                  <a:extLst>
                    <a:ext uri="{A12FA001-AC4F-418D-AE19-62706E023703}">
                      <ahyp:hlinkClr xmlns:ahyp="http://schemas.microsoft.com/office/drawing/2018/hyperlinkcolor" val="tx"/>
                    </a:ext>
                  </a:extLst>
                </a:hlinkClick>
              </a:rPr>
              <a:t>HotJobs! List</a:t>
            </a:r>
            <a:r>
              <a:rPr lang="en-US" sz="1800">
                <a:solidFill>
                  <a:schemeClr val="bg1"/>
                </a:solidFill>
                <a:latin typeface="Calibri"/>
                <a:ea typeface="Calibri"/>
                <a:cs typeface="Arial"/>
              </a:rPr>
              <a:t> </a:t>
            </a:r>
            <a:r>
              <a:rPr lang="en-US" sz="1800" b="0">
                <a:solidFill>
                  <a:schemeClr val="bg1"/>
                </a:solidFill>
                <a:latin typeface="Calibri"/>
                <a:ea typeface="Calibri"/>
                <a:cs typeface="Arial"/>
              </a:rPr>
              <a:t>guides which jobs are featured at the event.</a:t>
            </a:r>
            <a:endParaRPr lang="en-US" sz="1800">
              <a:solidFill>
                <a:schemeClr val="bg1"/>
              </a:solidFill>
              <a:latin typeface="Calibri"/>
              <a:ea typeface="Calibri"/>
              <a:cs typeface="Arial"/>
            </a:endParaRPr>
          </a:p>
        </p:txBody>
      </p:sp>
      <p:pic>
        <p:nvPicPr>
          <p:cNvPr id="1026" name="Picture 2">
            <a:extLst>
              <a:ext uri="{FF2B5EF4-FFF2-40B4-BE49-F238E27FC236}">
                <a16:creationId xmlns:a16="http://schemas.microsoft.com/office/drawing/2014/main" id="{75D352B4-EB2D-E7F2-2844-9EEA18DB93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0953" y="3153834"/>
            <a:ext cx="2818728" cy="1192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C7C6-289C-92FD-74E1-D9D5699B529B}"/>
              </a:ext>
            </a:extLst>
          </p:cNvPr>
          <p:cNvSpPr txBox="1">
            <a:spLocks/>
          </p:cNvSpPr>
          <p:nvPr/>
        </p:nvSpPr>
        <p:spPr>
          <a:xfrm>
            <a:off x="152400" y="2740660"/>
            <a:ext cx="3733800" cy="13716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a:solidFill>
                  <a:schemeClr val="tx1"/>
                </a:solidFill>
                <a:latin typeface="Century Gothic"/>
              </a:rPr>
              <a:t>Event</a:t>
            </a:r>
            <a:r>
              <a:rPr lang="en-US" sz="4400" b="1">
                <a:solidFill>
                  <a:schemeClr val="tx1"/>
                </a:solidFill>
                <a:latin typeface="Century Gothic"/>
              </a:rPr>
              <a:t> </a:t>
            </a:r>
            <a:r>
              <a:rPr lang="en-US" sz="4400">
                <a:solidFill>
                  <a:schemeClr val="tx1"/>
                </a:solidFill>
                <a:latin typeface="Century Gothic"/>
              </a:rPr>
              <a:t>Overview</a:t>
            </a:r>
            <a:br>
              <a:rPr lang="en-US" sz="4400" b="1">
                <a:latin typeface="Century Gothic" panose="020B0502020202020204" pitchFamily="34" charset="0"/>
              </a:rPr>
            </a:br>
            <a:endParaRPr lang="en-US" sz="4400" b="1">
              <a:solidFill>
                <a:schemeClr val="tx1"/>
              </a:solidFill>
              <a:latin typeface="Century Gothic" panose="020B0502020202020204" pitchFamily="34" charset="0"/>
            </a:endParaRPr>
          </a:p>
        </p:txBody>
      </p:sp>
      <p:sp>
        <p:nvSpPr>
          <p:cNvPr id="4" name="Content Placeholder 2">
            <a:extLst>
              <a:ext uri="{FF2B5EF4-FFF2-40B4-BE49-F238E27FC236}">
                <a16:creationId xmlns:a16="http://schemas.microsoft.com/office/drawing/2014/main" id="{657AB715-2CBB-8D6D-2A7C-138BDAC6C2C1}"/>
              </a:ext>
            </a:extLst>
          </p:cNvPr>
          <p:cNvSpPr txBox="1">
            <a:spLocks/>
          </p:cNvSpPr>
          <p:nvPr/>
        </p:nvSpPr>
        <p:spPr>
          <a:xfrm>
            <a:off x="4565831" y="220012"/>
            <a:ext cx="7444740" cy="6637988"/>
          </a:xfrm>
          <a:prstGeom prst="rect">
            <a:avLst/>
          </a:prstGeom>
        </p:spPr>
        <p:txBody>
          <a:bodyPr lIns="91440" tIns="45720" rIns="91440" bIns="45720" anchor="t">
            <a:normAutofit fontScale="25000" lnSpcReduction="20000"/>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lvl="1" indent="0" algn="l">
              <a:lnSpc>
                <a:spcPct val="120000"/>
              </a:lnSpc>
              <a:spcAft>
                <a:spcPts val="1200"/>
              </a:spcAft>
            </a:pPr>
            <a:r>
              <a:rPr lang="en-US" sz="8800" dirty="0">
                <a:solidFill>
                  <a:schemeClr val="bg1">
                    <a:lumMod val="95000"/>
                    <a:lumOff val="5000"/>
                  </a:schemeClr>
                </a:solidFill>
                <a:latin typeface="Calibri"/>
                <a:ea typeface="Calibri"/>
                <a:cs typeface="Calibri"/>
              </a:rPr>
              <a:t>What</a:t>
            </a:r>
            <a:endParaRPr lang="en-US" sz="8800" b="0" dirty="0">
              <a:solidFill>
                <a:schemeClr val="bg1">
                  <a:lumMod val="95000"/>
                  <a:lumOff val="5000"/>
                </a:schemeClr>
              </a:solidFill>
              <a:latin typeface="Calibri"/>
              <a:ea typeface="Calibri"/>
              <a:cs typeface="Calibri"/>
            </a:endParaRPr>
          </a:p>
          <a:p>
            <a:pPr marL="342900" lvl="1" indent="-342900" algn="l">
              <a:lnSpc>
                <a:spcPct val="120000"/>
              </a:lnSpc>
              <a:spcAft>
                <a:spcPts val="1200"/>
              </a:spcAft>
              <a:buFont typeface="Arial,Sans-Serif"/>
              <a:buChar char="•"/>
            </a:pPr>
            <a:r>
              <a:rPr lang="en-US" sz="8800" b="0" dirty="0">
                <a:solidFill>
                  <a:schemeClr val="bg1">
                    <a:lumMod val="95000"/>
                    <a:lumOff val="5000"/>
                  </a:schemeClr>
                </a:solidFill>
                <a:latin typeface="Calibri"/>
                <a:ea typeface="Calibri"/>
                <a:cs typeface="Calibri"/>
              </a:rPr>
              <a:t>Interactive, hands-on, purposeful, inspiring</a:t>
            </a:r>
            <a:endParaRPr lang="en-US" sz="8800" dirty="0">
              <a:solidFill>
                <a:schemeClr val="bg1">
                  <a:lumMod val="95000"/>
                  <a:lumOff val="5000"/>
                </a:schemeClr>
              </a:solidFill>
            </a:endParaRPr>
          </a:p>
          <a:p>
            <a:pPr algn="l">
              <a:lnSpc>
                <a:spcPct val="120000"/>
              </a:lnSpc>
              <a:spcAft>
                <a:spcPts val="1200"/>
              </a:spcAft>
            </a:pPr>
            <a:endParaRPr lang="en-US" sz="8800" dirty="0">
              <a:solidFill>
                <a:schemeClr val="bg1">
                  <a:lumMod val="95000"/>
                  <a:lumOff val="5000"/>
                </a:schemeClr>
              </a:solidFill>
              <a:latin typeface="Calibri"/>
              <a:ea typeface="Calibri"/>
              <a:cs typeface="Calibri"/>
            </a:endParaRPr>
          </a:p>
          <a:p>
            <a:pPr algn="l">
              <a:lnSpc>
                <a:spcPct val="120000"/>
              </a:lnSpc>
              <a:spcAft>
                <a:spcPts val="1200"/>
              </a:spcAft>
            </a:pPr>
            <a:r>
              <a:rPr lang="en-US" sz="8800" dirty="0">
                <a:solidFill>
                  <a:schemeClr val="bg1">
                    <a:lumMod val="95000"/>
                    <a:lumOff val="5000"/>
                  </a:schemeClr>
                </a:solidFill>
                <a:latin typeface="Calibri"/>
                <a:ea typeface="Calibri"/>
                <a:cs typeface="Calibri"/>
              </a:rPr>
              <a:t>When </a:t>
            </a:r>
            <a:endParaRPr lang="en-US" sz="8800" dirty="0">
              <a:solidFill>
                <a:schemeClr val="bg1">
                  <a:lumMod val="95000"/>
                  <a:lumOff val="5000"/>
                </a:schemeClr>
              </a:solidFill>
            </a:endParaRPr>
          </a:p>
          <a:p>
            <a:pPr marL="342900" indent="-342900" algn="l">
              <a:lnSpc>
                <a:spcPct val="120000"/>
              </a:lnSpc>
              <a:spcAft>
                <a:spcPts val="1200"/>
              </a:spcAft>
              <a:buFont typeface="Arial"/>
              <a:buChar char="•"/>
            </a:pPr>
            <a:r>
              <a:rPr lang="en-US" sz="8800" b="0" dirty="0">
                <a:solidFill>
                  <a:schemeClr val="bg1">
                    <a:lumMod val="95000"/>
                    <a:lumOff val="5000"/>
                  </a:schemeClr>
                </a:solidFill>
                <a:latin typeface="Calibri"/>
                <a:cs typeface="Calibri"/>
              </a:rPr>
              <a:t>Event Day - Wednesday, May 20, 2026</a:t>
            </a:r>
          </a:p>
          <a:p>
            <a:pPr marL="342900" indent="-342900" algn="l">
              <a:lnSpc>
                <a:spcPct val="120000"/>
              </a:lnSpc>
              <a:spcAft>
                <a:spcPts val="1200"/>
              </a:spcAft>
              <a:buFont typeface="Arial"/>
              <a:buChar char="•"/>
            </a:pPr>
            <a:r>
              <a:rPr lang="en-US" sz="8800" b="0" dirty="0">
                <a:solidFill>
                  <a:schemeClr val="bg1">
                    <a:lumMod val="95000"/>
                    <a:lumOff val="5000"/>
                  </a:schemeClr>
                </a:solidFill>
                <a:latin typeface="Calibri"/>
                <a:cs typeface="Calibri"/>
              </a:rPr>
              <a:t>Arrive by 7:30-7:45 a.m. to park and be on the floor for the industry and volunteer walkthrough at 8 a.m.</a:t>
            </a:r>
            <a:endParaRPr lang="en-US" sz="8800" b="0" dirty="0">
              <a:solidFill>
                <a:schemeClr val="bg1">
                  <a:lumMod val="95000"/>
                  <a:lumOff val="5000"/>
                </a:schemeClr>
              </a:solidFill>
              <a:latin typeface="Calibri"/>
              <a:ea typeface="Calibri"/>
              <a:cs typeface="Calibri"/>
            </a:endParaRPr>
          </a:p>
          <a:p>
            <a:pPr marL="342900" indent="-342900" algn="l">
              <a:lnSpc>
                <a:spcPct val="120000"/>
              </a:lnSpc>
              <a:spcAft>
                <a:spcPts val="1200"/>
              </a:spcAft>
              <a:buFont typeface="Arial"/>
              <a:buChar char="•"/>
            </a:pPr>
            <a:r>
              <a:rPr lang="en-US" sz="8800" b="0" dirty="0">
                <a:solidFill>
                  <a:schemeClr val="bg1">
                    <a:lumMod val="95000"/>
                    <a:lumOff val="5000"/>
                  </a:schemeClr>
                </a:solidFill>
                <a:latin typeface="Calibri"/>
                <a:cs typeface="Calibri"/>
              </a:rPr>
              <a:t>Students arrive at 8:30 a.m.</a:t>
            </a:r>
            <a:endParaRPr lang="en-US" sz="8800" b="0" u="sng" dirty="0">
              <a:solidFill>
                <a:schemeClr val="bg1">
                  <a:lumMod val="95000"/>
                  <a:lumOff val="5000"/>
                </a:schemeClr>
              </a:solidFill>
              <a:latin typeface="Calibri"/>
              <a:cs typeface="Calibri"/>
            </a:endParaRPr>
          </a:p>
          <a:p>
            <a:pPr marL="342900" indent="-342900" algn="l">
              <a:lnSpc>
                <a:spcPct val="120000"/>
              </a:lnSpc>
              <a:spcAft>
                <a:spcPts val="1200"/>
              </a:spcAft>
              <a:buFont typeface="Arial"/>
              <a:buChar char="•"/>
            </a:pPr>
            <a:r>
              <a:rPr lang="en-US" sz="8800" b="0" dirty="0">
                <a:solidFill>
                  <a:schemeClr val="bg1">
                    <a:lumMod val="95000"/>
                    <a:lumOff val="5000"/>
                  </a:schemeClr>
                </a:solidFill>
                <a:latin typeface="Calibri"/>
                <a:cs typeface="Calibri"/>
              </a:rPr>
              <a:t>Event ends at 1:45 p.m.</a:t>
            </a:r>
            <a:endParaRPr lang="en-US" sz="8800" b="0" u="sng" dirty="0">
              <a:solidFill>
                <a:schemeClr val="bg1">
                  <a:lumMod val="95000"/>
                  <a:lumOff val="5000"/>
                </a:schemeClr>
              </a:solidFill>
              <a:latin typeface="Calibri"/>
              <a:ea typeface="Calibri"/>
              <a:cs typeface="Calibri"/>
            </a:endParaRPr>
          </a:p>
          <a:p>
            <a:pPr algn="l">
              <a:lnSpc>
                <a:spcPct val="120000"/>
              </a:lnSpc>
              <a:spcAft>
                <a:spcPts val="1200"/>
              </a:spcAft>
            </a:pPr>
            <a:endParaRPr lang="en-US" sz="8800" dirty="0">
              <a:solidFill>
                <a:schemeClr val="bg1">
                  <a:lumMod val="95000"/>
                  <a:lumOff val="5000"/>
                </a:schemeClr>
              </a:solidFill>
              <a:latin typeface="Calibri" panose="020F0502020204030204" pitchFamily="34" charset="0"/>
              <a:cs typeface="Calibri" panose="020F0502020204030204" pitchFamily="34" charset="0"/>
            </a:endParaRPr>
          </a:p>
          <a:p>
            <a:pPr algn="l">
              <a:lnSpc>
                <a:spcPct val="120000"/>
              </a:lnSpc>
              <a:spcAft>
                <a:spcPts val="1200"/>
              </a:spcAft>
            </a:pPr>
            <a:r>
              <a:rPr lang="en-US" sz="8800" dirty="0">
                <a:solidFill>
                  <a:schemeClr val="bg1">
                    <a:lumMod val="95000"/>
                    <a:lumOff val="5000"/>
                  </a:schemeClr>
                </a:solidFill>
                <a:latin typeface="Calibri" panose="020F0502020204030204" pitchFamily="34" charset="0"/>
                <a:cs typeface="Calibri" panose="020F0502020204030204" pitchFamily="34" charset="0"/>
              </a:rPr>
              <a:t>Where</a:t>
            </a:r>
            <a:endParaRPr lang="en-US" sz="88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algn="l">
              <a:lnSpc>
                <a:spcPct val="120000"/>
              </a:lnSpc>
              <a:spcAft>
                <a:spcPts val="1200"/>
              </a:spcAft>
            </a:pPr>
            <a:r>
              <a:rPr lang="en-US" sz="8800" b="0" dirty="0">
                <a:solidFill>
                  <a:schemeClr val="bg1">
                    <a:lumMod val="95000"/>
                    <a:lumOff val="5000"/>
                  </a:schemeClr>
                </a:solidFill>
                <a:latin typeface="Calibri" panose="020F0502020204030204" pitchFamily="34" charset="0"/>
                <a:cs typeface="Calibri" panose="020F0502020204030204" pitchFamily="34" charset="0"/>
              </a:rPr>
              <a:t>DeVos Place Convention Center</a:t>
            </a:r>
          </a:p>
          <a:p>
            <a:pPr algn="l">
              <a:lnSpc>
                <a:spcPct val="120000"/>
              </a:lnSpc>
              <a:spcAft>
                <a:spcPts val="1200"/>
              </a:spcAft>
            </a:pPr>
            <a:r>
              <a:rPr lang="en-US" sz="8800" b="0" dirty="0">
                <a:solidFill>
                  <a:schemeClr val="bg1">
                    <a:lumMod val="95000"/>
                    <a:lumOff val="5000"/>
                  </a:schemeClr>
                </a:solidFill>
                <a:latin typeface="Calibri" panose="020F0502020204030204" pitchFamily="34" charset="0"/>
                <a:cs typeface="Calibri" panose="020F0502020204030204" pitchFamily="34" charset="0"/>
              </a:rPr>
              <a:t>303 Monroe Ave NW, Grand Rapids, MI 49503</a:t>
            </a:r>
          </a:p>
          <a:p>
            <a:pPr algn="l">
              <a:lnSpc>
                <a:spcPct val="120000"/>
              </a:lnSpc>
              <a:spcAft>
                <a:spcPts val="1200"/>
              </a:spcAft>
            </a:pP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lvl="1" indent="0" algn="l">
              <a:lnSpc>
                <a:spcPct val="120000"/>
              </a:lnSpc>
              <a:spcAft>
                <a:spcPts val="1200"/>
              </a:spcAft>
            </a:pPr>
            <a:endParaRPr lang="en-US" sz="96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05723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D6B1AE1-9974-3EC2-2ED8-DC15EC73C246}"/>
              </a:ext>
            </a:extLst>
          </p:cNvPr>
          <p:cNvSpPr txBox="1">
            <a:spLocks/>
          </p:cNvSpPr>
          <p:nvPr/>
        </p:nvSpPr>
        <p:spPr>
          <a:xfrm>
            <a:off x="4376468"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DeVos hall will be divided into four industry quadrants. </a:t>
            </a:r>
            <a:endParaRPr lang="en-US" sz="2400" dirty="0">
              <a:solidFill>
                <a:schemeClr val="bg1">
                  <a:lumMod val="95000"/>
                  <a:lumOff val="5000"/>
                </a:schemeClr>
              </a:solidFill>
              <a:latin typeface="Calibri"/>
              <a:ea typeface="Calibri"/>
              <a:cs typeface="Calibri"/>
            </a:endParaRP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Industry champions will have interactive, engaging, and motivating exhibits showcasing the career opportunities within their industry. </a:t>
            </a:r>
            <a:endParaRPr lang="en-US" sz="2400" dirty="0">
              <a:solidFill>
                <a:schemeClr val="bg1">
                  <a:lumMod val="95000"/>
                  <a:lumOff val="5000"/>
                </a:schemeClr>
              </a:solidFill>
              <a:latin typeface="Calibri"/>
              <a:ea typeface="Calibri"/>
              <a:cs typeface="Calibri"/>
            </a:endParaRP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Higher Education Sponsors will be strategically placed throughout DeVos hall to maximize exposure to students.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Quadrants will be piped and draped in a color matching initial lanyard entrance color, with an entrance and an exit to facilitate student movement. </a:t>
            </a:r>
            <a:endParaRPr lang="en-US" sz="2400" dirty="0">
              <a:solidFill>
                <a:schemeClr val="bg1">
                  <a:lumMod val="95000"/>
                  <a:lumOff val="5000"/>
                </a:schemeClr>
              </a:solidFill>
              <a:latin typeface="Calibri"/>
              <a:ea typeface="Calibri"/>
              <a:cs typeface="Calibri"/>
            </a:endParaRPr>
          </a:p>
          <a:p>
            <a:pPr algn="l">
              <a:spcAft>
                <a:spcPts val="1800"/>
              </a:spcAft>
            </a:pPr>
            <a:endParaRPr lang="en-US" sz="2400" dirty="0">
              <a:solidFill>
                <a:schemeClr val="bg1">
                  <a:lumMod val="95000"/>
                  <a:lumOff val="5000"/>
                </a:schemeClr>
              </a:solidFill>
              <a:latin typeface="Calibri"/>
              <a:cs typeface="Calibri"/>
            </a:endParaRPr>
          </a:p>
          <a:p>
            <a:pPr algn="l"/>
            <a:endParaRPr lang="en-US" sz="2400" b="0" dirty="0">
              <a:solidFill>
                <a:schemeClr val="bg1">
                  <a:lumMod val="95000"/>
                  <a:lumOff val="5000"/>
                </a:schemeClr>
              </a:solidFill>
              <a:latin typeface="Calibri"/>
              <a:cs typeface="Calibri"/>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0E5F0B0-33BC-F4B4-847B-A4515636D458}"/>
              </a:ext>
            </a:extLst>
          </p:cNvPr>
          <p:cNvSpPr txBox="1">
            <a:spLocks/>
          </p:cNvSpPr>
          <p:nvPr/>
        </p:nvSpPr>
        <p:spPr>
          <a:xfrm>
            <a:off x="255635" y="3086100"/>
            <a:ext cx="35814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b="1">
                <a:solidFill>
                  <a:schemeClr val="tx1"/>
                </a:solidFill>
                <a:latin typeface="Century Gothic"/>
              </a:rPr>
              <a:t>The Layout</a:t>
            </a:r>
          </a:p>
        </p:txBody>
      </p:sp>
    </p:spTree>
    <p:extLst>
      <p:ext uri="{BB962C8B-B14F-4D97-AF65-F5344CB8AC3E}">
        <p14:creationId xmlns:p14="http://schemas.microsoft.com/office/powerpoint/2010/main" val="39534280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F0B0-33BC-F4B4-847B-A4515636D458}"/>
              </a:ext>
            </a:extLst>
          </p:cNvPr>
          <p:cNvSpPr txBox="1">
            <a:spLocks/>
          </p:cNvSpPr>
          <p:nvPr/>
        </p:nvSpPr>
        <p:spPr>
          <a:xfrm>
            <a:off x="255635" y="3086100"/>
            <a:ext cx="35814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b="1">
                <a:solidFill>
                  <a:schemeClr val="tx1"/>
                </a:solidFill>
                <a:latin typeface="Century Gothic"/>
              </a:rPr>
              <a:t>The Layout</a:t>
            </a:r>
          </a:p>
        </p:txBody>
      </p:sp>
      <p:pic>
        <p:nvPicPr>
          <p:cNvPr id="5" name="Picture 4" descr="A diagram of a health science  AI-generated content may be incorrect.">
            <a:extLst>
              <a:ext uri="{FF2B5EF4-FFF2-40B4-BE49-F238E27FC236}">
                <a16:creationId xmlns:a16="http://schemas.microsoft.com/office/drawing/2014/main" id="{5E49D287-5B50-FC86-8B0A-6E0F0112C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79" y="305969"/>
            <a:ext cx="6563641" cy="5992061"/>
          </a:xfrm>
          <a:prstGeom prst="rect">
            <a:avLst/>
          </a:prstGeom>
        </p:spPr>
      </p:pic>
      <p:pic>
        <p:nvPicPr>
          <p:cNvPr id="4" name="Graphic 3">
            <a:extLst>
              <a:ext uri="{FF2B5EF4-FFF2-40B4-BE49-F238E27FC236}">
                <a16:creationId xmlns:a16="http://schemas.microsoft.com/office/drawing/2014/main" id="{757886A3-2CE1-7718-53DC-E6D4A2DB60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03488" y="1057939"/>
            <a:ext cx="601896" cy="574159"/>
          </a:xfrm>
          <a:prstGeom prst="rect">
            <a:avLst/>
          </a:prstGeom>
        </p:spPr>
      </p:pic>
    </p:spTree>
    <p:extLst>
      <p:ext uri="{BB962C8B-B14F-4D97-AF65-F5344CB8AC3E}">
        <p14:creationId xmlns:p14="http://schemas.microsoft.com/office/powerpoint/2010/main" val="34268648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090307-CC5B-9C57-7BD5-F596D39501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30785" y="0"/>
            <a:ext cx="2761215" cy="3681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blue and red logo  Description automatically generated">
            <a:extLst>
              <a:ext uri="{FF2B5EF4-FFF2-40B4-BE49-F238E27FC236}">
                <a16:creationId xmlns:a16="http://schemas.microsoft.com/office/drawing/2014/main" id="{94A26A00-3ED2-7489-7A24-FA03D46A7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316" y="46767"/>
            <a:ext cx="4679184" cy="917539"/>
          </a:xfrm>
          <a:prstGeom prst="rect">
            <a:avLst/>
          </a:prstGeom>
        </p:spPr>
      </p:pic>
      <p:pic>
        <p:nvPicPr>
          <p:cNvPr id="2" name="Picture 1">
            <a:extLst>
              <a:ext uri="{FF2B5EF4-FFF2-40B4-BE49-F238E27FC236}">
                <a16:creationId xmlns:a16="http://schemas.microsoft.com/office/drawing/2014/main" id="{401F05D3-DEB1-AE5C-A743-FDF8209EF2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880299" y="253296"/>
            <a:ext cx="2627335" cy="3503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D8E030B-6E90-782B-679E-B2B75BAC5324}"/>
              </a:ext>
            </a:extLst>
          </p:cNvPr>
          <p:cNvPicPr>
            <a:picLocks noChangeAspect="1"/>
          </p:cNvPicPr>
          <p:nvPr/>
        </p:nvPicPr>
        <p:blipFill rotWithShape="1">
          <a:blip r:embed="rId6">
            <a:extLst>
              <a:ext uri="{28A0092B-C50C-407E-A947-70E740481C1C}">
                <a14:useLocalDpi xmlns:a14="http://schemas.microsoft.com/office/drawing/2010/main" val="0"/>
              </a:ext>
            </a:extLst>
          </a:blip>
          <a:srcRect t="12738" b="12738"/>
          <a:stretch/>
        </p:blipFill>
        <p:spPr>
          <a:xfrm>
            <a:off x="1360199" y="1113453"/>
            <a:ext cx="4546786" cy="2586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7B539B5B-2CFC-6EEE-E350-98587FA2B68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04007" y="3259061"/>
            <a:ext cx="2627336" cy="3503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A group of people at a convention  AI-generated content may be incorrect.">
            <a:extLst>
              <a:ext uri="{FF2B5EF4-FFF2-40B4-BE49-F238E27FC236}">
                <a16:creationId xmlns:a16="http://schemas.microsoft.com/office/drawing/2014/main" id="{57222B9D-A0FE-7DD4-0032-D2625ACF8F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9300" y="3042354"/>
            <a:ext cx="636270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CB42E0-9804-81E4-EA20-C2CD48F99F0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521070" y="3678200"/>
            <a:ext cx="3989310" cy="2664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131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C1C16D7-EAA0-4206-86BB-A2C957A00BFF}"/>
              </a:ext>
            </a:extLst>
          </p:cNvPr>
          <p:cNvSpPr>
            <a:spLocks noGrp="1"/>
          </p:cNvSpPr>
          <p:nvPr>
            <p:ph type="title" idx="4294967295"/>
          </p:nvPr>
        </p:nvSpPr>
        <p:spPr>
          <a:xfrm>
            <a:off x="832757" y="315686"/>
            <a:ext cx="8035018" cy="685800"/>
          </a:xfrm>
          <a:prstGeom prst="rect">
            <a:avLst/>
          </a:prstGeom>
        </p:spPr>
        <p:txBody>
          <a:bodyPr lIns="91440" tIns="45720" rIns="91440" bIns="45720" anchor="t"/>
          <a:lstStyle/>
          <a:p>
            <a:pPr algn="l"/>
            <a:r>
              <a:rPr lang="en-US" sz="4400" b="1">
                <a:solidFill>
                  <a:schemeClr val="accent1"/>
                </a:solidFill>
                <a:latin typeface="Century Gothic"/>
              </a:rPr>
              <a:t>What is </a:t>
            </a:r>
            <a:r>
              <a:rPr lang="en-US" sz="4400" b="1" err="1">
                <a:solidFill>
                  <a:schemeClr val="accent1"/>
                </a:solidFill>
                <a:latin typeface="Century Gothic"/>
              </a:rPr>
              <a:t>MiCareerQuest</a:t>
            </a:r>
            <a:r>
              <a:rPr lang="en-US" sz="4400" b="1">
                <a:solidFill>
                  <a:schemeClr val="accent1"/>
                </a:solidFill>
                <a:latin typeface="Century Gothic"/>
              </a:rPr>
              <a:t>?</a:t>
            </a:r>
            <a:br>
              <a:rPr lang="en-US" sz="4400" b="1">
                <a:latin typeface="Century Gothic"/>
              </a:rPr>
            </a:br>
            <a:endParaRPr lang="en-US" sz="4400" b="1">
              <a:solidFill>
                <a:schemeClr val="accent1"/>
              </a:solidFill>
              <a:latin typeface="Century Gothic"/>
            </a:endParaRPr>
          </a:p>
        </p:txBody>
      </p:sp>
      <p:pic>
        <p:nvPicPr>
          <p:cNvPr id="2" name="Online Media 1" title="MiCareerQuest Highlights">
            <a:hlinkClick r:id="" action="ppaction://media"/>
            <a:extLst>
              <a:ext uri="{FF2B5EF4-FFF2-40B4-BE49-F238E27FC236}">
                <a16:creationId xmlns:a16="http://schemas.microsoft.com/office/drawing/2014/main" id="{4A771E2D-C758-6FCD-808D-038964F4C036}"/>
              </a:ext>
            </a:extLst>
          </p:cNvPr>
          <p:cNvPicPr>
            <a:picLocks noRot="1" noChangeAspect="1"/>
          </p:cNvPicPr>
          <p:nvPr>
            <a:videoFile r:link="rId1"/>
          </p:nvPr>
        </p:nvPicPr>
        <p:blipFill>
          <a:blip r:embed="rId4"/>
          <a:stretch>
            <a:fillRect/>
          </a:stretch>
        </p:blipFill>
        <p:spPr>
          <a:xfrm>
            <a:off x="2078491" y="1683215"/>
            <a:ext cx="8035018" cy="4539785"/>
          </a:xfrm>
          <a:prstGeom prst="rect">
            <a:avLst/>
          </a:prstGeom>
        </p:spPr>
      </p:pic>
    </p:spTree>
    <p:extLst>
      <p:ext uri="{BB962C8B-B14F-4D97-AF65-F5344CB8AC3E}">
        <p14:creationId xmlns:p14="http://schemas.microsoft.com/office/powerpoint/2010/main" val="3492835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WMW">
  <a:themeElements>
    <a:clrScheme name="MiCareerQuest">
      <a:dk1>
        <a:sysClr val="windowText" lastClr="000000"/>
      </a:dk1>
      <a:lt1>
        <a:sysClr val="window" lastClr="FFFFFF"/>
      </a:lt1>
      <a:dk2>
        <a:srgbClr val="44546A"/>
      </a:dk2>
      <a:lt2>
        <a:srgbClr val="E7E6E6"/>
      </a:lt2>
      <a:accent1>
        <a:srgbClr val="0873BA"/>
      </a:accent1>
      <a:accent2>
        <a:srgbClr val="BA0C2F"/>
      </a:accent2>
      <a:accent3>
        <a:srgbClr val="A5A5A5"/>
      </a:accent3>
      <a:accent4>
        <a:srgbClr val="4B4099"/>
      </a:accent4>
      <a:accent5>
        <a:srgbClr val="F27B21"/>
      </a:accent5>
      <a:accent6>
        <a:srgbClr val="86B240"/>
      </a:accent6>
      <a:hlink>
        <a:srgbClr val="0563C1"/>
      </a:hlink>
      <a:folHlink>
        <a:srgbClr val="4B40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30200" dist="25400" dir="5400000" rotWithShape="0">
              <a:srgbClr val="000000">
                <a:alpha val="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C93D"/>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1" i="0" u="none" strike="noStrike" cap="none" spc="0" normalizeH="0" baseline="0">
            <a:ln>
              <a:noFill/>
            </a:ln>
            <a:solidFill>
              <a:srgbClr val="53585F"/>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rnd">
          <a:solidFill>
            <a:srgbClr val="9E9F9E"/>
          </a:solidFill>
          <a:custDash>
            <a:ds d="100000" sp="200000"/>
          </a:custDash>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6000" b="1" i="0" u="none" strike="noStrike" cap="none" spc="0" normalizeH="0" baseline="0">
            <a:ln>
              <a:noFill/>
            </a:ln>
            <a:solidFill>
              <a:srgbClr val="FAC93D"/>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MW" id="{8DB86C9B-0C73-4CCD-87EA-F528491AAE78}" vid="{99BA37A5-BC23-4A3D-980D-132724E8FF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4C0D9DDDFC6A4CB4D80B6D88F1BB2B" ma:contentTypeVersion="16" ma:contentTypeDescription="Create a new document." ma:contentTypeScope="" ma:versionID="d5731d61ae6646385033cf700c64b98a">
  <xsd:schema xmlns:xsd="http://www.w3.org/2001/XMLSchema" xmlns:xs="http://www.w3.org/2001/XMLSchema" xmlns:p="http://schemas.microsoft.com/office/2006/metadata/properties" xmlns:ns2="7162fe24-7668-4dd2-adc8-df14060dcbab" xmlns:ns3="38a53f87-3480-40f0-ad5e-98751b91194d" targetNamespace="http://schemas.microsoft.com/office/2006/metadata/properties" ma:root="true" ma:fieldsID="e200b6dba668ff56f21defcc6d92cb65" ns2:_="" ns3:_="">
    <xsd:import namespace="7162fe24-7668-4dd2-adc8-df14060dcbab"/>
    <xsd:import namespace="38a53f87-3480-40f0-ad5e-98751b91194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bjectDetectorVersions" minOccurs="0"/>
                <xsd:element ref="ns2:MediaServiceSearchPropertie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2fe24-7668-4dd2-adc8-df14060dcb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602e0e6-d5c7-4d83-8f3d-65d5f3983b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53f87-3480-40f0-ad5e-98751b91194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62fe24-7668-4dd2-adc8-df14060dcb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EAD013-E372-4BC9-9335-46377379C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2fe24-7668-4dd2-adc8-df14060dcbab"/>
    <ds:schemaRef ds:uri="38a53f87-3480-40f0-ad5e-98751b911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07A0A4-E8F2-46BF-AE13-0661585DDA39}">
  <ds:schemaRefs>
    <ds:schemaRef ds:uri="http://schemas.microsoft.com/sharepoint/v3/contenttype/forms"/>
  </ds:schemaRefs>
</ds:datastoreItem>
</file>

<file path=customXml/itemProps3.xml><?xml version="1.0" encoding="utf-8"?>
<ds:datastoreItem xmlns:ds="http://schemas.openxmlformats.org/officeDocument/2006/customXml" ds:itemID="{2D42B9D9-B1D7-43CA-8E67-68298F9A108A}">
  <ds:schemaRefs>
    <ds:schemaRef ds:uri="http://schemas.microsoft.com/office/2006/documentManagement/types"/>
    <ds:schemaRef ds:uri="http://purl.org/dc/elements/1.1/"/>
    <ds:schemaRef ds:uri="http://purl.org/dc/terms/"/>
    <ds:schemaRef ds:uri="7162fe24-7668-4dd2-adc8-df14060dcbab"/>
    <ds:schemaRef ds:uri="38a53f87-3480-40f0-ad5e-98751b91194d"/>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7911</TotalTime>
  <Words>2981</Words>
  <Application>Microsoft Office PowerPoint</Application>
  <PresentationFormat>Widescreen</PresentationFormat>
  <Paragraphs>397</Paragraphs>
  <Slides>36</Slides>
  <Notes>35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Arial,Sans-Serif</vt:lpstr>
      <vt:lpstr>Calibri</vt:lpstr>
      <vt:lpstr>Calibri Light</vt:lpstr>
      <vt:lpstr>Century Gothic</vt:lpstr>
      <vt:lpstr>Helvetica Light</vt:lpstr>
      <vt:lpstr>Wingdings</vt:lpstr>
      <vt:lpstr>WMW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MiCareerQuest? </vt:lpstr>
      <vt:lpstr>PowerPoint Presentation</vt:lpstr>
      <vt:lpstr>PowerPoint Presentation</vt:lpstr>
      <vt:lpstr>PowerPoint Presentation</vt:lpstr>
      <vt:lpstr>PowerPoint Presentation</vt:lpstr>
      <vt:lpstr>PowerPoint Presentation</vt:lpstr>
      <vt:lpstr>EXIT PLANS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Kiersten Schulte</dc:creator>
  <cp:lastModifiedBy>Chad Patton</cp:lastModifiedBy>
  <cp:revision>49</cp:revision>
  <dcterms:created xsi:type="dcterms:W3CDTF">2020-11-16T14:01:37Z</dcterms:created>
  <dcterms:modified xsi:type="dcterms:W3CDTF">2026-05-08T12:21:09Z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0x010100D74C0D9DDDFC6A4CB4D80B6D88F1BB2B</vt:lpwstr>
  </property>
  <property fmtid="{D5CDD505-2E9C-101B-9397-08002B2CF9AE}" pid="3" name="MediaServiceImageTags">
    <vt:lpwstr/>
  </property>
</Properties>
</file>